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469" r:id="rId3"/>
    <p:sldId id="268" r:id="rId4"/>
    <p:sldId id="269" r:id="rId5"/>
    <p:sldId id="334" r:id="rId6"/>
    <p:sldId id="335" r:id="rId7"/>
    <p:sldId id="337" r:id="rId8"/>
    <p:sldId id="308" r:id="rId9"/>
    <p:sldId id="338" r:id="rId10"/>
    <p:sldId id="450" r:id="rId11"/>
    <p:sldId id="392" r:id="rId12"/>
    <p:sldId id="393" r:id="rId13"/>
    <p:sldId id="340" r:id="rId14"/>
    <p:sldId id="275" r:id="rId15"/>
    <p:sldId id="277" r:id="rId16"/>
    <p:sldId id="278" r:id="rId17"/>
    <p:sldId id="280" r:id="rId18"/>
    <p:sldId id="317" r:id="rId19"/>
    <p:sldId id="318" r:id="rId20"/>
    <p:sldId id="449" r:id="rId21"/>
    <p:sldId id="394" r:id="rId22"/>
    <p:sldId id="395" r:id="rId23"/>
    <p:sldId id="447" r:id="rId24"/>
    <p:sldId id="396" r:id="rId25"/>
    <p:sldId id="448" r:id="rId26"/>
    <p:sldId id="298" r:id="rId27"/>
    <p:sldId id="397" r:id="rId28"/>
    <p:sldId id="299" r:id="rId29"/>
    <p:sldId id="398" r:id="rId30"/>
    <p:sldId id="302" r:id="rId31"/>
    <p:sldId id="301" r:id="rId32"/>
    <p:sldId id="399" r:id="rId33"/>
    <p:sldId id="305" r:id="rId34"/>
    <p:sldId id="466" r:id="rId35"/>
    <p:sldId id="306" r:id="rId36"/>
    <p:sldId id="307" r:id="rId37"/>
    <p:sldId id="310" r:id="rId38"/>
    <p:sldId id="313" r:id="rId39"/>
    <p:sldId id="452" r:id="rId40"/>
    <p:sldId id="314" r:id="rId41"/>
    <p:sldId id="325" r:id="rId42"/>
    <p:sldId id="328" r:id="rId43"/>
    <p:sldId id="400" r:id="rId44"/>
    <p:sldId id="401" r:id="rId45"/>
    <p:sldId id="402" r:id="rId46"/>
    <p:sldId id="331" r:id="rId47"/>
    <p:sldId id="346" r:id="rId48"/>
    <p:sldId id="349" r:id="rId49"/>
    <p:sldId id="350" r:id="rId50"/>
    <p:sldId id="459" r:id="rId51"/>
    <p:sldId id="351" r:id="rId52"/>
    <p:sldId id="404" r:id="rId53"/>
    <p:sldId id="405" r:id="rId54"/>
    <p:sldId id="406" r:id="rId55"/>
    <p:sldId id="407" r:id="rId56"/>
    <p:sldId id="408" r:id="rId57"/>
    <p:sldId id="409" r:id="rId58"/>
    <p:sldId id="411" r:id="rId59"/>
    <p:sldId id="410" r:id="rId60"/>
    <p:sldId id="412" r:id="rId61"/>
    <p:sldId id="413" r:id="rId62"/>
    <p:sldId id="414" r:id="rId63"/>
    <p:sldId id="415" r:id="rId64"/>
    <p:sldId id="417" r:id="rId65"/>
    <p:sldId id="418" r:id="rId66"/>
    <p:sldId id="419" r:id="rId67"/>
    <p:sldId id="420" r:id="rId68"/>
    <p:sldId id="421" r:id="rId69"/>
    <p:sldId id="422" r:id="rId70"/>
    <p:sldId id="468" r:id="rId71"/>
    <p:sldId id="357" r:id="rId72"/>
    <p:sldId id="445" r:id="rId73"/>
    <p:sldId id="361" r:id="rId74"/>
    <p:sldId id="462" r:id="rId75"/>
    <p:sldId id="463" r:id="rId76"/>
    <p:sldId id="464" r:id="rId77"/>
    <p:sldId id="365" r:id="rId78"/>
    <p:sldId id="366" r:id="rId79"/>
    <p:sldId id="367" r:id="rId80"/>
    <p:sldId id="373" r:id="rId81"/>
    <p:sldId id="375" r:id="rId82"/>
    <p:sldId id="376" r:id="rId83"/>
    <p:sldId id="423" r:id="rId84"/>
    <p:sldId id="424" r:id="rId85"/>
    <p:sldId id="377" r:id="rId86"/>
    <p:sldId id="379" r:id="rId87"/>
    <p:sldId id="380" r:id="rId88"/>
    <p:sldId id="387" r:id="rId89"/>
    <p:sldId id="386" r:id="rId90"/>
    <p:sldId id="385" r:id="rId91"/>
    <p:sldId id="384" r:id="rId92"/>
    <p:sldId id="388" r:id="rId93"/>
    <p:sldId id="429" r:id="rId94"/>
    <p:sldId id="389" r:id="rId95"/>
    <p:sldId id="467" r:id="rId96"/>
    <p:sldId id="430" r:id="rId97"/>
    <p:sldId id="431" r:id="rId98"/>
    <p:sldId id="432" r:id="rId99"/>
    <p:sldId id="433" r:id="rId100"/>
    <p:sldId id="434" r:id="rId101"/>
    <p:sldId id="435" r:id="rId102"/>
    <p:sldId id="436" r:id="rId103"/>
    <p:sldId id="465" r:id="rId104"/>
    <p:sldId id="437" r:id="rId105"/>
    <p:sldId id="460" r:id="rId106"/>
    <p:sldId id="461" r:id="rId107"/>
    <p:sldId id="438" r:id="rId108"/>
    <p:sldId id="453" r:id="rId109"/>
    <p:sldId id="454" r:id="rId110"/>
    <p:sldId id="455" r:id="rId111"/>
    <p:sldId id="456" r:id="rId112"/>
    <p:sldId id="457" r:id="rId113"/>
    <p:sldId id="458" r:id="rId114"/>
    <p:sldId id="470" r:id="rId115"/>
    <p:sldId id="390" r:id="rId116"/>
    <p:sldId id="391"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13C6EB-613A-4016-BB59-C08AB9E8E130}" v="15" dt="2023-01-10T19:00:51.996"/>
    <p1510:client id="{BD444F2A-B59C-42F0-A285-C3AA51961C5F}" v="895" dt="2023-01-09T20:21:37.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varScale="1">
        <p:scale>
          <a:sx n="65" d="100"/>
          <a:sy n="65" d="100"/>
        </p:scale>
        <p:origin x="-48" y="23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a:t>
            </a:fld>
            <a:endParaRPr lang="en-US"/>
          </a:p>
        </p:txBody>
      </p:sp>
    </p:spTree>
    <p:extLst>
      <p:ext uri="{BB962C8B-B14F-4D97-AF65-F5344CB8AC3E}">
        <p14:creationId xmlns:p14="http://schemas.microsoft.com/office/powerpoint/2010/main" val="4205777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Autonomy, Mastery, and Purpose.</a:t>
            </a:r>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35609559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 That’s how I helped the developer with the newborn child, by giving him more autonomy in setting his working hours</a:t>
            </a:r>
          </a:p>
        </p:txBody>
      </p:sp>
      <p:sp>
        <p:nvSpPr>
          <p:cNvPr id="4" name="Slide Number Placeholder 3"/>
          <p:cNvSpPr>
            <a:spLocks noGrp="1"/>
          </p:cNvSpPr>
          <p:nvPr>
            <p:ph type="sldNum" sz="quarter" idx="5"/>
          </p:nvPr>
        </p:nvSpPr>
        <p:spPr/>
        <p:txBody>
          <a:bodyPr/>
          <a:lstStyle/>
          <a:p>
            <a:fld id="{B16C1312-4B18-4E3A-902A-FF9C4ADCB029}" type="slidenum">
              <a:rPr lang="en-US" smtClean="0"/>
              <a:t>104</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building a very productive and healthy team.</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105</a:t>
            </a:fld>
            <a:endParaRPr lang="en-US"/>
          </a:p>
        </p:txBody>
      </p:sp>
    </p:spTree>
    <p:extLst>
      <p:ext uri="{BB962C8B-B14F-4D97-AF65-F5344CB8AC3E}">
        <p14:creationId xmlns:p14="http://schemas.microsoft.com/office/powerpoint/2010/main" val="31572615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a:p>
            <a:endParaRPr lang="en-US" b="0" i="0" dirty="0"/>
          </a:p>
          <a:p>
            <a:r>
              <a:rPr lang="en-US" b="0" i="0" dirty="0"/>
              <a:t>It was also written more recently than the 1980s…</a:t>
            </a:r>
          </a:p>
        </p:txBody>
      </p:sp>
      <p:sp>
        <p:nvSpPr>
          <p:cNvPr id="4" name="Slide Number Placeholder 3"/>
          <p:cNvSpPr>
            <a:spLocks noGrp="1"/>
          </p:cNvSpPr>
          <p:nvPr>
            <p:ph type="sldNum" sz="quarter" idx="5"/>
          </p:nvPr>
        </p:nvSpPr>
        <p:spPr/>
        <p:txBody>
          <a:bodyPr/>
          <a:lstStyle/>
          <a:p>
            <a:fld id="{B16C1312-4B18-4E3A-902A-FF9C4ADCB029}" type="slidenum">
              <a:rPr lang="en-US" smtClean="0"/>
              <a:t>106</a:t>
            </a:fld>
            <a:endParaRPr lang="en-US"/>
          </a:p>
        </p:txBody>
      </p:sp>
    </p:spTree>
    <p:extLst>
      <p:ext uri="{BB962C8B-B14F-4D97-AF65-F5344CB8AC3E}">
        <p14:creationId xmlns:p14="http://schemas.microsoft.com/office/powerpoint/2010/main" val="19124985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Did it move the needle?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If this image represented us at the start of this project, then maybe the “after” image is more like this…</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107</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better, and we’re moving in a better direction, but it takes time.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108</a:t>
            </a:fld>
            <a:endParaRPr lang="en-US"/>
          </a:p>
        </p:txBody>
      </p:sp>
    </p:spTree>
    <p:extLst>
      <p:ext uri="{BB962C8B-B14F-4D97-AF65-F5344CB8AC3E}">
        <p14:creationId xmlns:p14="http://schemas.microsoft.com/office/powerpoint/2010/main" val="36356689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we retained all of our key people, and morale got better. </a:t>
            </a:r>
          </a:p>
          <a:p>
            <a:endParaRPr lang="en-US" b="0" i="0" dirty="0"/>
          </a:p>
          <a:p>
            <a:r>
              <a:rPr lang="en-US" b="0" i="0" dirty="0"/>
              <a:t>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one thing the burnout survey IS responsible for is giving us a shared language to use when talking about burnout, and that’s really helpful to managers like me because it gives me tools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109</a:t>
            </a:fld>
            <a:endParaRPr lang="en-US"/>
          </a:p>
        </p:txBody>
      </p:sp>
    </p:spTree>
    <p:extLst>
      <p:ext uri="{BB962C8B-B14F-4D97-AF65-F5344CB8AC3E}">
        <p14:creationId xmlns:p14="http://schemas.microsoft.com/office/powerpoint/2010/main" val="3561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 and that’s OK.</a:t>
            </a:r>
          </a:p>
          <a:p>
            <a:endParaRPr lang="en-US" b="0" i="0" dirty="0"/>
          </a:p>
          <a:p>
            <a:r>
              <a:rPr lang="en-US" b="0" i="0" dirty="0"/>
              <a:t>Some of our staff leaned into the project, took the concepts to heart, and found their report useful.</a:t>
            </a:r>
          </a:p>
        </p:txBody>
      </p:sp>
      <p:sp>
        <p:nvSpPr>
          <p:cNvPr id="4" name="Slide Number Placeholder 3"/>
          <p:cNvSpPr>
            <a:spLocks noGrp="1"/>
          </p:cNvSpPr>
          <p:nvPr>
            <p:ph type="sldNum" sz="quarter" idx="5"/>
          </p:nvPr>
        </p:nvSpPr>
        <p:spPr/>
        <p:txBody>
          <a:bodyPr/>
          <a:lstStyle/>
          <a:p>
            <a:fld id="{B16C1312-4B18-4E3A-902A-FF9C4ADCB029}" type="slidenum">
              <a:rPr lang="en-US" smtClean="0"/>
              <a:t>110</a:t>
            </a:fld>
            <a:endParaRPr lang="en-US"/>
          </a:p>
        </p:txBody>
      </p:sp>
    </p:spTree>
    <p:extLst>
      <p:ext uri="{BB962C8B-B14F-4D97-AF65-F5344CB8AC3E}">
        <p14:creationId xmlns:p14="http://schemas.microsoft.com/office/powerpoint/2010/main" val="28149537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Other people could take it or leave it. They participated, but at the end of the day didn’t change a lot of their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111</a:t>
            </a:fld>
            <a:endParaRPr lang="en-US"/>
          </a:p>
        </p:txBody>
      </p:sp>
    </p:spTree>
    <p:extLst>
      <p:ext uri="{BB962C8B-B14F-4D97-AF65-F5344CB8AC3E}">
        <p14:creationId xmlns:p14="http://schemas.microsoft.com/office/powerpoint/2010/main" val="17738138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a few people actively resisted, either because they thought the whole idea was bunk or because they felt the survey was totally inaccurate for them.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But even the people that didn’t buy in still benefitted, the project gave the management team insights that we can use to improve their quality of life at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And regardless of which model of burnout you ascribe to, and regardless of how you measure it, improving someone’s quality of life at work is going to reduce their experience of burnout.</a:t>
            </a:r>
            <a:endParaRPr lang="en-US" b="1" i="0" dirty="0"/>
          </a:p>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112</a:t>
            </a:fld>
            <a:endParaRPr lang="en-US"/>
          </a:p>
        </p:txBody>
      </p:sp>
    </p:spTree>
    <p:extLst>
      <p:ext uri="{BB962C8B-B14F-4D97-AF65-F5344CB8AC3E}">
        <p14:creationId xmlns:p14="http://schemas.microsoft.com/office/powerpoint/2010/main" val="18267617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link to my slides and my references on GitHub as well as the key takeaways for your screen-shotting pleasure.</a:t>
            </a:r>
          </a:p>
          <a:p>
            <a:endParaRPr lang="en-US" b="0" i="0" dirty="0"/>
          </a:p>
          <a:p>
            <a:r>
              <a:rPr lang="en-US" b="0" i="0" dirty="0"/>
              <a:t>https://bit.ly/BurnoutTalk</a:t>
            </a:r>
          </a:p>
        </p:txBody>
      </p:sp>
      <p:sp>
        <p:nvSpPr>
          <p:cNvPr id="4" name="Slide Number Placeholder 3"/>
          <p:cNvSpPr>
            <a:spLocks noGrp="1"/>
          </p:cNvSpPr>
          <p:nvPr>
            <p:ph type="sldNum" sz="quarter" idx="5"/>
          </p:nvPr>
        </p:nvSpPr>
        <p:spPr/>
        <p:txBody>
          <a:bodyPr/>
          <a:lstStyle/>
          <a:p>
            <a:fld id="{B16C1312-4B18-4E3A-902A-FF9C4ADCB029}" type="slidenum">
              <a:rPr lang="en-US" smtClean="0"/>
              <a:t>113</a:t>
            </a:fld>
            <a:endParaRPr lang="en-US"/>
          </a:p>
        </p:txBody>
      </p:sp>
    </p:spTree>
    <p:extLst>
      <p:ext uri="{BB962C8B-B14F-4D97-AF65-F5344CB8AC3E}">
        <p14:creationId xmlns:p14="http://schemas.microsoft.com/office/powerpoint/2010/main" val="27939289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link to my slides and my references on GitHub as well as the key takeaways for your screen-shotting pleasure.</a:t>
            </a:r>
          </a:p>
          <a:p>
            <a:endParaRPr lang="en-US" b="0" i="0" dirty="0"/>
          </a:p>
          <a:p>
            <a:r>
              <a:rPr lang="en-US" b="0" i="0" dirty="0"/>
              <a:t>https://bit.ly/BurnoutTalk</a:t>
            </a:r>
          </a:p>
        </p:txBody>
      </p:sp>
      <p:sp>
        <p:nvSpPr>
          <p:cNvPr id="4" name="Slide Number Placeholder 3"/>
          <p:cNvSpPr>
            <a:spLocks noGrp="1"/>
          </p:cNvSpPr>
          <p:nvPr>
            <p:ph type="sldNum" sz="quarter" idx="5"/>
          </p:nvPr>
        </p:nvSpPr>
        <p:spPr/>
        <p:txBody>
          <a:bodyPr/>
          <a:lstStyle/>
          <a:p>
            <a:fld id="{B16C1312-4B18-4E3A-902A-FF9C4ADCB029}" type="slidenum">
              <a:rPr lang="en-US" smtClean="0"/>
              <a:t>114</a:t>
            </a:fld>
            <a:endParaRPr lang="en-US"/>
          </a:p>
        </p:txBody>
      </p:sp>
    </p:spTree>
    <p:extLst>
      <p:ext uri="{BB962C8B-B14F-4D97-AF65-F5344CB8AC3E}">
        <p14:creationId xmlns:p14="http://schemas.microsoft.com/office/powerpoint/2010/main" val="34164723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115</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116</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2.6 times more likely to seek a new job.</a:t>
            </a:r>
          </a:p>
          <a:p>
            <a:endParaRPr lang="en-US" b="1" dirty="0"/>
          </a:p>
          <a:p>
            <a:r>
              <a:rPr lang="en-US" b="0" dirty="0"/>
              <a:t>On average, replacing a full-time employee can cost of $15,000, so burnout-driven turnover can definitely affect your bottom line.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that after living through the last couple of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rather talk about what </a:t>
            </a:r>
            <a:r>
              <a:rPr lang="en-US" i="1" dirty="0"/>
              <a:t>causes </a:t>
            </a:r>
            <a:r>
              <a:rPr lang="en-US" i="0" dirty="0"/>
              <a:t>burnout, and how it affects us if it goes untreated.</a:t>
            </a:r>
            <a:endParaRPr lang="en-US" dirty="0"/>
          </a:p>
          <a:p>
            <a:endParaRPr lang="en-US" b="1" dirty="0"/>
          </a:p>
          <a:p>
            <a:r>
              <a:rPr lang="en-US" b="0" dirty="0"/>
              <a:t>I referenced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poor performance at work, and anger management issues.</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a:t>
            </a:r>
          </a:p>
          <a:p>
            <a:endParaRPr lang="en-US" i="0" dirty="0"/>
          </a:p>
          <a:p>
            <a:r>
              <a:rPr lang="en-US" i="0" dirty="0"/>
              <a:t>But I can tell you that taking care of your mental health is a best practice, and you’ll be better equipped to handle burnout if your serotonin levels are balanced correctly, so it’s never a bad idea to check in with a doctor if you’re feeling those symptoms.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Welcome to my talk on burnout. </a:t>
            </a:r>
          </a:p>
          <a:p>
            <a:endParaRPr lang="en-US" sz="800" dirty="0"/>
          </a:p>
          <a:p>
            <a:r>
              <a:rPr lang="en-US" sz="800" dirty="0"/>
              <a:t>Let’s set the stage for this session by going back in time to 2020.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0561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Comparing those models is interesting because it helps us understand how burnout gets worse over time, and that gives us insight we can use to treat it.</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first thing</a:t>
            </a:r>
            <a:r>
              <a:rPr lang="en-US" b="0" dirty="0"/>
              <a: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nearly everything that caused stress could kill us, so we evolved a highly automated “fight or flight”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 In either case, there’s going to be some sort of major muscular activity that needs to take place in a fairly short period of time.</a:t>
            </a:r>
          </a:p>
          <a:p>
            <a:endParaRPr lang="en-US" b="0" i="0" dirty="0"/>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research identified this concept of “adaptation energy”, which is the stuff the body consumes to power that fight or flight response.</a:t>
            </a:r>
          </a:p>
          <a:p>
            <a:endParaRPr lang="en-US" b="0" i="0" dirty="0"/>
          </a:p>
          <a:p>
            <a:r>
              <a:rPr lang="en-US" b="0" i="0" dirty="0"/>
              <a:t>This is a finite resource, so when stress continues for a prolonged period, we can start to run out of this energy.</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this fight or flight response has become obsolete, and that what we experience as burnout is the body running out of its adaptation energy reserves. </a:t>
            </a:r>
          </a:p>
          <a:p>
            <a:endParaRPr lang="en-US" b="0" i="0" dirty="0"/>
          </a:p>
          <a:p>
            <a:r>
              <a:rPr lang="en-US" b="0" i="0" dirty="0"/>
              <a:t>A primitive human’s stress response only had to sustain them for a short period of time: either a quick battle with the animal that will be dinner, or quickly running away from the animal that would make you </a:t>
            </a:r>
            <a:r>
              <a:rPr lang="en-US" b="0" i="1" dirty="0"/>
              <a:t>its </a:t>
            </a:r>
            <a:r>
              <a:rPr lang="en-US" b="0" i="0" dirty="0"/>
              <a:t>dinner. In either case, the stress event doesn’t last super long. </a:t>
            </a:r>
          </a:p>
          <a:p>
            <a:endParaRPr lang="en-US" b="0" i="0" dirty="0"/>
          </a:p>
          <a:p>
            <a:r>
              <a:rPr lang="en-US" b="0" i="0" dirty="0"/>
              <a:t>But I’ve been on stressful teams, or on projects that worked under tight deadlines for months or even years. This book argues that fight or flight is just not appropriate at handling low-grade, constant stress over a long period and without any acute activity to discharge the tension. </a:t>
            </a:r>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happen slowly, but over time your enthusiasm for the job starts to waver. </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 You are dissatisfied or ineffective at work</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This is when you start feeling tired all the time and might see an increase in drug or alcohol use, binge watching TV, playing excessive amounts of video games, etc. </a:t>
            </a:r>
          </a:p>
          <a:p>
            <a:pPr marL="0" indent="0">
              <a:buNone/>
            </a:pPr>
            <a:endParaRPr lang="en-US" dirty="0"/>
          </a:p>
          <a:p>
            <a:pPr marL="0" indent="0">
              <a:buNone/>
            </a:pPr>
            <a:r>
              <a:rPr lang="en-US" dirty="0"/>
              <a:t>Those things are basically an attempt by your body and brain to try and replenish your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tiredness turns into chronic exhaustion and people begin to experience physical issues like headaches, stomach aches, and physical illness.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 stages rapidly, others will stay in one stage for years, and other people will move back and forth between stages. They’ll start out with enthusiasm, they’ll burn up their energy and develop chronic symptoms, then they’ll create coping strategies that help them recover and move back to an earlier stage before the cycle repeats.</a:t>
            </a:r>
          </a:p>
          <a:p>
            <a:endParaRPr lang="en-US" dirty="0"/>
          </a:p>
          <a:p>
            <a:r>
              <a:rPr lang="en-US" dirty="0"/>
              <a:t>Most people spend their working lives somewhere in this range.</a:t>
            </a:r>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You might remember that there was some stuff going down. There was a pandemic, there were politics, and basically the general upheaval of everything in our lives. </a:t>
            </a:r>
          </a:p>
          <a:p>
            <a:endParaRPr lang="en-US" sz="700" dirty="0"/>
          </a:p>
          <a:p>
            <a:r>
              <a:rPr lang="en-US" sz="700" dirty="0"/>
              <a:t>Lots of people were stressed out. Some were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was fine. But for us, it was 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increase in intensity and number.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 in yourself</a:t>
            </a:r>
          </a:p>
          <a:p>
            <a:pPr marL="228600" indent="-228600">
              <a:buAutoNum type="arabicPeriod"/>
            </a:pPr>
            <a:r>
              <a:rPr lang="en-US" dirty="0"/>
              <a:t>When the feelings get bad enough, you start looking for an escape hatch. People in this stage can make some very bad decisions in an attempt to get relief from the stress they are feeling.</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people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exposes us to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his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proceeds into a balancing act between engagement and disengagement, symptoms start to worsen, and then eventually turn into depression and complete burnout.</a:t>
            </a:r>
          </a:p>
          <a:p>
            <a:endParaRPr lang="en-US" b="0" i="0" dirty="0"/>
          </a:p>
          <a:p>
            <a:r>
              <a:rPr lang="en-US" b="0" i="0" dirty="0"/>
              <a:t>It’s a more detailed model, but it tells the same story as the 5-stage model. </a:t>
            </a:r>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used in this project was the Maslach Burnout Inventory, and it takes a different approach.</a:t>
            </a:r>
          </a:p>
          <a:p>
            <a:endParaRPr lang="en-US" dirty="0"/>
          </a:p>
          <a:p>
            <a:r>
              <a:rPr lang="en-US" dirty="0"/>
              <a:t>Instead of modeling burnout as a linear progression through a set of phases, the MBI models burnout as three independent things: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802663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Lost energy for work, lost enthusiasm about the job, and lost confidence in your ability to do the job well. </a:t>
            </a:r>
          </a:p>
          <a:p>
            <a:endParaRPr lang="en-US" dirty="0"/>
          </a:p>
          <a:p>
            <a:r>
              <a:rPr lang="en-US" dirty="0"/>
              <a:t>To assess those things, the MBI measures the </a:t>
            </a:r>
            <a:r>
              <a:rPr lang="en-US" i="1" dirty="0"/>
              <a:t>frequency of three different types of feelings </a:t>
            </a:r>
            <a:r>
              <a:rPr lang="en-US" i="0" dirty="0"/>
              <a:t>that contribute to burnout.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The MBI tracks </a:t>
            </a:r>
            <a:r>
              <a:rPr lang="en-US" b="1" i="0" dirty="0"/>
              <a:t>how frequently</a:t>
            </a:r>
            <a:r>
              <a:rPr lang="en-US" b="0" i="0" dirty="0"/>
              <a:t> we have these three types of thoughts. </a:t>
            </a:r>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t>
            </a:r>
            <a:r>
              <a:rPr lang="en-US" dirty="0"/>
              <a:t>Exhaustion scale measures how frequently we feel exhausted by our job or role.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Cynicism scale measures how frequently we feel disengaged from our work, perhaps because we don’t think the work is important, or because we don’t enjoy what we’re doing.</a:t>
            </a:r>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Professional Efficacy scale measures how frequently we feel effective or competent at work. </a:t>
            </a:r>
          </a:p>
          <a:p>
            <a:endParaRPr lang="en-US" dirty="0"/>
          </a:p>
          <a:p>
            <a:r>
              <a:rPr lang="en-US" dirty="0"/>
              <a:t>Each of these feelings is independent of the others, and the frequency with which we have each type of feeling affects burnout differently. We’ll come back to this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112795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“improving”.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themselves, and the increased workload started to make them leave too.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lend itself to </a:t>
            </a:r>
            <a:r>
              <a:rPr lang="en-US" i="1" dirty="0"/>
              <a:t>measuring </a:t>
            </a:r>
            <a:r>
              <a:rPr lang="en-US" i="0" dirty="0"/>
              <a:t>burnout.</a:t>
            </a:r>
          </a:p>
          <a:p>
            <a:endParaRPr lang="en-US" i="0" dirty="0"/>
          </a:p>
          <a:p>
            <a:r>
              <a:rPr lang="en-US" b="1" i="0" dirty="0"/>
              <a:t>(click)</a:t>
            </a:r>
          </a:p>
          <a:p>
            <a:r>
              <a:rPr lang="en-US" i="0" dirty="0"/>
              <a:t>By measuring frequency of feelings on a scale, the MBI can give us a more detailed model of how a person is responding to stress at work, and we can use that model to decide how to treat the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first-hand experience with it.</a:t>
            </a:r>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 that indicates </a:t>
            </a:r>
            <a:r>
              <a:rPr lang="en-US" b="1" dirty="0"/>
              <a:t>how frequently you experience that feeling at work</a:t>
            </a:r>
            <a:r>
              <a:rPr lang="en-US" b="0" dirty="0"/>
              <a:t>.</a:t>
            </a:r>
            <a:endParaRPr lang="en-US" dirty="0"/>
          </a:p>
          <a:p>
            <a:endParaRPr lang="en-US" dirty="0"/>
          </a:p>
          <a:p>
            <a:r>
              <a:rPr lang="en-US" dirty="0"/>
              <a:t>These are my results the last time I took the survey.</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Exhaustion and Cynicism scales, higher numbers indicate higher levels of burnout.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frequently feel used up and disengaged from your job, you’re more likely suffering burnout than if you </a:t>
            </a:r>
            <a:r>
              <a:rPr lang="en-US" i="1" dirty="0"/>
              <a:t>rarely </a:t>
            </a:r>
            <a:r>
              <a:rPr lang="en-US" i="0" dirty="0"/>
              <a:t>feel used up and disengaged</a:t>
            </a:r>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opposite for the Professional Efficacy scale.</a:t>
            </a:r>
          </a:p>
          <a:p>
            <a:endParaRPr lang="en-US" dirty="0"/>
          </a:p>
          <a:p>
            <a:r>
              <a:rPr lang="en-US" dirty="0"/>
              <a:t>This tracks how frequently you feel effective and competent at work, so </a:t>
            </a:r>
            <a:r>
              <a:rPr lang="en-US" i="1" dirty="0"/>
              <a:t>lower </a:t>
            </a:r>
            <a:r>
              <a:rPr lang="en-US" i="0" dirty="0"/>
              <a:t>numbers indicate burnout. </a:t>
            </a:r>
          </a:p>
          <a:p>
            <a:endParaRPr lang="en-US" i="0" dirty="0"/>
          </a:p>
          <a:p>
            <a:r>
              <a:rPr lang="en-US" i="0" dirty="0"/>
              <a:t>If you rarely feel effective at work you are more likely suffering from burnout than if you feel competent on a daily basis.</a:t>
            </a:r>
            <a:endParaRPr lang="en-US"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approaching a crisis.</a:t>
            </a:r>
            <a:endParaRPr lang="en-US" i="0" dirty="0"/>
          </a:p>
          <a:p>
            <a:endParaRPr lang="en-US" i="0" dirty="0"/>
          </a:p>
          <a:p>
            <a:r>
              <a:rPr lang="en-US" i="0" dirty="0"/>
              <a:t>And as we talked to people, we heard a lot of people mention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numbers are kind of hard to evaluate in a vacuum. </a:t>
            </a:r>
          </a:p>
          <a:p>
            <a:endParaRPr lang="en-US" b="0" dirty="0"/>
          </a:p>
          <a:p>
            <a:r>
              <a:rPr lang="en-US" b="0" dirty="0"/>
              <a:t>My report says I feel worn out by my job a few times a month, but how common is that? What’s the threshold between being burnt out and just having a bad day?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2814895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 indicated feeling exhaustion </a:t>
            </a:r>
            <a:r>
              <a:rPr lang="en-US" b="1" dirty="0"/>
              <a:t>more frequently than 69%</a:t>
            </a:r>
            <a:r>
              <a:rPr lang="en-US" b="0" dirty="0"/>
              <a:t> of the 22,000 people in the dataset.</a:t>
            </a:r>
          </a:p>
          <a:p>
            <a:endParaRPr lang="en-US" b="0" dirty="0"/>
          </a:p>
          <a:p>
            <a:r>
              <a:rPr lang="en-US" b="0" dirty="0"/>
              <a:t>I’m basically in the top third, which may be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feelings of disengagement from my work more frequently than 82% of those people, so I’m in the top 18% which is definitely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a good sign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determining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 It measures feelings of disengagement from work or people at work, but disengagement can have a number of different causes.</a:t>
            </a:r>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reason for feeling disengaged is doubting whether or not what you do actually matters.</a:t>
            </a:r>
          </a:p>
          <a:p>
            <a:endParaRPr lang="en-US" b="0" dirty="0"/>
          </a:p>
          <a:p>
            <a:r>
              <a:rPr lang="en-US" b="0" dirty="0"/>
              <a:t>This clearly isn’t an issue for me; I answered a “1” on this question, meaning </a:t>
            </a:r>
            <a:r>
              <a:rPr lang="en-US" b="0" i="0" dirty="0"/>
              <a:t>“a few times a year or less”. Not a frequent occurrence.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p>
          <a:p>
            <a:endParaRPr lang="en-US" b="0" i="0" dirty="0"/>
          </a:p>
          <a:p>
            <a:r>
              <a:rPr lang="en-US" b="0" i="0" dirty="0"/>
              <a:t>When I was coding, I would often work extra hours not because anyone told me I needed to, but because I was just really engaged with whatever I was building. I’m less likely to voluntarily spend my free time on my people management duties.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experiencing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I’m naturally introverted and I like being in a quiet room and going deep into thought about something. Talking to people is a critical part of my leadership role, but that doesn’t mean I don’t wish I could just be left alone for bit chunks of time.</a:t>
            </a:r>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can provide some insight. They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I have plenty of weak areas and things I’m not great at, but I </a:t>
            </a:r>
            <a:r>
              <a:rPr lang="en-US" b="0" i="1" dirty="0"/>
              <a:t>have</a:t>
            </a:r>
            <a:r>
              <a:rPr lang="en-US" b="0" i="0" dirty="0"/>
              <a:t> spent a lot of time deliberately learning how to be better. I’ve read books, listened to podcasts, and worked hard to compensate for the more introverted and left-brained parts of my personality. And I think my results in the role demonstrate that. </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That feeling of making a difference and of playing a critical role is very fulfilling to me and counteracts some of the burnout I might otherwise be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any one of these scales by itself can indicate a different type of burnout profile.</a:t>
            </a:r>
            <a:endParaRPr lang="en-US" b="0" i="0" dirty="0"/>
          </a:p>
          <a:p>
            <a:endParaRPr lang="en-US" b="0" i="0" dirty="0"/>
          </a:p>
          <a:p>
            <a:r>
              <a:rPr lang="en-US" b="0" i="0" dirty="0"/>
              <a:t>The MBI categorizes people into five different “profiles” that indicate the primary type of burnout someone is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The other two scales are either not contributing, or have a moderate impact.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These people will usually also report feelings of low professional efficacy, but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burnt out at all. These lucky jerks show up energized and engaged every day. Good for them.</a:t>
            </a:r>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Let’s pause here for a moment.</a:t>
            </a:r>
          </a:p>
          <a:p>
            <a:endParaRPr lang="en-US" b="0" dirty="0"/>
          </a:p>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disengaged I am from my job, given all of the factors that go into a role like mine?</a:t>
            </a:r>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the act of applying to our teams.</a:t>
            </a:r>
            <a:endParaRPr lang="en-US" i="0" dirty="0"/>
          </a:p>
          <a:p>
            <a:endParaRPr lang="en-US" i="0" dirty="0"/>
          </a:p>
          <a:p>
            <a:r>
              <a:rPr lang="en-US" i="0" dirty="0"/>
              <a:t>I’ll start with a brief summary of the research I did into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It turns out that 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25966219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the results are across multiple takings of a test. If you repeat a reliable test under the same conditions, it will produce the same results; if the test produces random results, it’s not very reliable.</a:t>
            </a:r>
          </a:p>
          <a:p>
            <a:endParaRPr lang="en-US" b="0" dirty="0"/>
          </a:p>
          <a:p>
            <a:r>
              <a:rPr lang="en-US" b="0" dirty="0"/>
              <a:t>An analysis of over 84 published studies have confirmed that all three scales of the MBI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the thing it claims to measure. In the case of the MBI, it’s how well the scores actually reflect a person’s feelings of burnout.</a:t>
            </a:r>
          </a:p>
          <a:p>
            <a:endParaRPr lang="en-US" b="0" dirty="0"/>
          </a:p>
          <a:p>
            <a:r>
              <a:rPr lang="en-US" b="0" dirty="0"/>
              <a:t>Again, multiple additional studies have established the validity of the MBI and that the scores correlate with other measures of burnout and disengagement.</a:t>
            </a:r>
          </a:p>
          <a:p>
            <a:endParaRPr lang="en-US" b="0" dirty="0"/>
          </a:p>
          <a:p>
            <a:r>
              <a:rPr lang="en-US" b="0" dirty="0"/>
              <a:t>This was sufficient to tell me that the MBI is a valid tool for use at work, and not some nonsense that a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the Areas of </a:t>
            </a:r>
            <a:r>
              <a:rPr lang="en-US" dirty="0" err="1"/>
              <a:t>Worklife</a:t>
            </a:r>
            <a:r>
              <a:rPr lang="en-US" dirty="0"/>
              <a:t> Survey, which is a companion survey to the MBI. </a:t>
            </a:r>
          </a:p>
          <a:p>
            <a:endParaRPr lang="en-US" dirty="0"/>
          </a:p>
          <a:p>
            <a:r>
              <a:rPr lang="en-US" dirty="0"/>
              <a:t>Whereas the MBI measures burnout itself, the AWS </a:t>
            </a:r>
            <a:r>
              <a:rPr lang="en-US" i="0" dirty="0"/>
              <a:t>measures the </a:t>
            </a:r>
            <a:r>
              <a:rPr lang="en-US" b="1" i="0" dirty="0"/>
              <a:t>degree of fit</a:t>
            </a:r>
            <a:r>
              <a:rPr lang="en-US" i="0" dirty="0"/>
              <a:t>, or the </a:t>
            </a:r>
            <a:r>
              <a:rPr lang="en-US" b="1" i="0" dirty="0"/>
              <a:t>degree of mismatch</a:t>
            </a:r>
            <a:r>
              <a:rPr lang="en-US" i="0" dirty="0"/>
              <a:t>, that you feel with 6 aspects of your organization: Workload, Control over how you do your job, Rewards and recognition, Community or the organization’s social environment, Fairness, and Values. </a:t>
            </a:r>
          </a:p>
          <a:p>
            <a:endParaRPr lang="en-US" i="0" dirty="0"/>
          </a:p>
          <a:p>
            <a:r>
              <a:rPr lang="en-US" i="0" dirty="0"/>
              <a:t>Mismatches in these areas can lead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instance, if you feel your workload is not manageable, and you don’t have time to develop professionally, that’s an obvious problem.</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33138079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Reward measures how well you feel your organization provides social and financial recognition for your contributions. Feeling underpaid or undervalued is another common factor that can lead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1364873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It’s also important that you share a values system with your organization; if your organization cares only about the bottom line, and you care deeply about helping people, you’re obviously going to have a hard time staying engaged with that organization.</a:t>
            </a:r>
          </a:p>
          <a:p>
            <a:endParaRPr lang="en-US" i="0" dirty="0"/>
          </a:p>
          <a:p>
            <a:r>
              <a:rPr lang="en-US" i="0" dirty="0"/>
              <a:t>I don’t have enough time to go into the AWS in detail, but it’s a very similar survey and can provide even more detailed information about your staff if you choose to roll it out.</a:t>
            </a:r>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24540687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but the one you want to get is the MBI-GS for general use. </a:t>
            </a:r>
          </a:p>
          <a:p>
            <a:endParaRPr lang="en-US" dirty="0"/>
          </a:p>
          <a:p>
            <a:r>
              <a:rPr lang="en-US" dirty="0"/>
              <a:t>The occupation-specific ones have job-specific language that is only appropriate for people in those careers. </a:t>
            </a:r>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wasn’t calibrated for COVID; the reports told us we </a:t>
            </a:r>
            <a:r>
              <a:rPr lang="en-US" i="1" dirty="0"/>
              <a:t>were </a:t>
            </a:r>
            <a:r>
              <a:rPr lang="en-US" i="0" dirty="0"/>
              <a:t>suffering from some widespread burnout, but so were most people. This comparison didn’t tell us whether we were doing better or worse than other companies </a:t>
            </a:r>
            <a:r>
              <a:rPr lang="en-US" i="1" dirty="0"/>
              <a:t>during COVID</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they may not be comfortable doing that if they’re afraid it will hurt their career if the results show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you </a:t>
            </a:r>
            <a:r>
              <a:rPr lang="en-US" b="1" dirty="0"/>
              <a:t>do not use the word “burnout” when introducing this. </a:t>
            </a:r>
            <a:r>
              <a:rPr lang="en-US" b="0" dirty="0"/>
              <a:t>This is because people have widely varying beliefs about burnout, and using that word can bias their responses. </a:t>
            </a:r>
          </a:p>
          <a:p>
            <a:endParaRPr lang="en-US" b="0" dirty="0"/>
          </a:p>
          <a:p>
            <a:r>
              <a:rPr lang="en-US" b="0" dirty="0"/>
              <a:t>They recommend that you explain the survey as measuring </a:t>
            </a:r>
            <a:r>
              <a:rPr lang="en-US" b="1" dirty="0"/>
              <a:t>job-related attitudes</a:t>
            </a:r>
            <a:r>
              <a:rPr lang="en-US" b="0" dirty="0"/>
              <a:t> instead.</a:t>
            </a:r>
          </a:p>
          <a:p>
            <a:endParaRPr lang="en-US" b="0" dirty="0"/>
          </a:p>
          <a:p>
            <a:r>
              <a:rPr lang="en-US" b="0" dirty="0"/>
              <a:t>Once the measurements have been taken, of course, it’s appropriate to explain burnout and how the MBI is being used to measure it, you just want to avoid using the term “burnout” before the survey is taken.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r>
              <a:rPr lang="en-US" i="0" dirty="0"/>
              <a:t>They were suffering so much that it was having debilitating impacts on both their careers and their health.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err="1"/>
              <a:t>MindGarden</a:t>
            </a:r>
            <a:r>
              <a:rPr lang="en-US" dirty="0"/>
              <a:t> has an option for delivering the survey anonymously, and it’s even possible to set it up so that the respondents get a copy of their individual report, but no one else is able to link their specific results back to their identity. </a:t>
            </a:r>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means it needs to be voluntary. You can’t coerce people into participating.</a:t>
            </a:r>
          </a:p>
          <a:p>
            <a:endParaRPr lang="en-US" dirty="0"/>
          </a:p>
          <a:p>
            <a:r>
              <a:rPr lang="en-US" dirty="0"/>
              <a:t>Tell your teams in advance how the data will be used and the benefits of participating, and then let them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in which case we could talk about </a:t>
            </a:r>
            <a:r>
              <a:rPr lang="en-US" i="1" dirty="0"/>
              <a:t>their </a:t>
            </a:r>
            <a:r>
              <a:rPr lang="en-US" i="0" dirty="0"/>
              <a:t>way of thinking about burnout.</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each person’s burnout profile,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stress he was feeling as a result of that situation.</a:t>
            </a:r>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 </a:t>
            </a:r>
            <a:r>
              <a:rPr lang="en-US" b="0" dirty="0"/>
              <a:t>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of no sleep, without worrying that he was dropping a ball someone else would need to pick up</a:t>
            </a:r>
          </a:p>
          <a:p>
            <a:endParaRPr lang="en-US" b="0" i="0" dirty="0"/>
          </a:p>
          <a:p>
            <a:r>
              <a:rPr lang="en-US" b="0" i="0" dirty="0"/>
              <a:t>He was still productive, he was still working on stuff we needed to get done, and the team was still meetings its objectives. At the same time, he had flexibility to take advantage of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2500371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leader, you have power to directly address these feelings by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example,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2372663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1/10/2023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1/10/2023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6.png"/><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mailto:petryjohnson@gmail.com" TargetMode="External"/><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mailto:petryjohnson@gmail.com" TargetMode="External"/><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8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8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7.png"/></Relationships>
</file>

<file path=ppt/slides/_rels/slide8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47.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7.png"/></Relationships>
</file>

<file path=ppt/slides/_rels/slide8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8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8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2.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
        <p:nvSpPr>
          <p:cNvPr id="3" name="Rectangle: Rounded Corners 2">
            <a:extLst>
              <a:ext uri="{FF2B5EF4-FFF2-40B4-BE49-F238E27FC236}">
                <a16:creationId xmlns:a16="http://schemas.microsoft.com/office/drawing/2014/main" id="{4D072F55-3007-93FE-E7D2-ED0B51FC44E8}"/>
              </a:ext>
            </a:extLst>
          </p:cNvPr>
          <p:cNvSpPr/>
          <p:nvPr/>
        </p:nvSpPr>
        <p:spPr>
          <a:xfrm>
            <a:off x="184106" y="5328054"/>
            <a:ext cx="11838105" cy="1256853"/>
          </a:xfrm>
          <a:prstGeom prst="roundRect">
            <a:avLst>
              <a:gd name="adj" fmla="val 8737"/>
            </a:avLst>
          </a:prstGeom>
          <a:solidFill>
            <a:srgbClr val="2D3E50"/>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950AA06-49DB-9CF5-D83F-3DCF77B3FFE3}"/>
              </a:ext>
            </a:extLst>
          </p:cNvPr>
          <p:cNvSpPr txBox="1"/>
          <p:nvPr/>
        </p:nvSpPr>
        <p:spPr>
          <a:xfrm flipH="1">
            <a:off x="184105" y="5213615"/>
            <a:ext cx="4809663" cy="1446550"/>
          </a:xfrm>
          <a:prstGeom prst="rect">
            <a:avLst/>
          </a:prstGeom>
          <a:noFill/>
        </p:spPr>
        <p:txBody>
          <a:bodyPr wrap="square" rtlCol="0">
            <a:spAutoFit/>
          </a:bodyPr>
          <a:lstStyle/>
          <a:p>
            <a:pPr algn="ctr"/>
            <a:r>
              <a:rPr lang="en-US" sz="4400" dirty="0" err="1">
                <a:solidFill>
                  <a:srgbClr val="FFFFFF"/>
                </a:solidFill>
                <a:latin typeface="Roboto Black" panose="02000000000000000000" pitchFamily="2" charset="0"/>
                <a:ea typeface="Roboto Black" panose="02000000000000000000" pitchFamily="2" charset="0"/>
              </a:rPr>
              <a:t>Psst</a:t>
            </a:r>
            <a:r>
              <a:rPr lang="en-US" sz="4400" dirty="0">
                <a:solidFill>
                  <a:srgbClr val="FFFFFF"/>
                </a:solidFill>
                <a:latin typeface="Roboto Black" panose="02000000000000000000" pitchFamily="2" charset="0"/>
                <a:ea typeface="Roboto Black" panose="02000000000000000000" pitchFamily="2" charset="0"/>
              </a:rPr>
              <a:t>…. </a:t>
            </a:r>
            <a:br>
              <a:rPr lang="en-US" sz="4400" dirty="0">
                <a:solidFill>
                  <a:srgbClr val="FFFFFF"/>
                </a:solidFill>
                <a:latin typeface="Roboto Black" panose="02000000000000000000" pitchFamily="2" charset="0"/>
                <a:ea typeface="Roboto Black" panose="02000000000000000000" pitchFamily="2" charset="0"/>
              </a:rPr>
            </a:br>
            <a:r>
              <a:rPr lang="en-US" sz="4400" dirty="0">
                <a:solidFill>
                  <a:srgbClr val="FFFFFF"/>
                </a:solidFill>
                <a:latin typeface="Roboto Black" panose="02000000000000000000" pitchFamily="2" charset="0"/>
                <a:ea typeface="Roboto Black" panose="02000000000000000000" pitchFamily="2" charset="0"/>
              </a:rPr>
              <a:t>I’m hiring!</a:t>
            </a:r>
          </a:p>
        </p:txBody>
      </p:sp>
      <p:sp>
        <p:nvSpPr>
          <p:cNvPr id="9" name="TextBox 8">
            <a:extLst>
              <a:ext uri="{FF2B5EF4-FFF2-40B4-BE49-F238E27FC236}">
                <a16:creationId xmlns:a16="http://schemas.microsoft.com/office/drawing/2014/main" id="{916D2B5A-88C8-B6DA-4E80-BF11EBDB2924}"/>
              </a:ext>
            </a:extLst>
          </p:cNvPr>
          <p:cNvSpPr txBox="1"/>
          <p:nvPr/>
        </p:nvSpPr>
        <p:spPr>
          <a:xfrm flipH="1">
            <a:off x="5342161" y="5371806"/>
            <a:ext cx="1899288"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Developer:</a:t>
            </a:r>
            <a:endParaRPr lang="en-US" sz="4400" dirty="0">
              <a:solidFill>
                <a:srgbClr val="FFFFFF"/>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7ADFB722-8152-3EE2-0B2E-D9F1CA8DF344}"/>
              </a:ext>
            </a:extLst>
          </p:cNvPr>
          <p:cNvSpPr txBox="1"/>
          <p:nvPr/>
        </p:nvSpPr>
        <p:spPr>
          <a:xfrm flipH="1">
            <a:off x="7241449" y="5400112"/>
            <a:ext cx="50144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AwesomeJobForDevs</a:t>
            </a:r>
            <a:endParaRPr lang="en-US" sz="4400" b="1" dirty="0">
              <a:solidFill>
                <a:srgbClr val="FFFFFF"/>
              </a:solidFill>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F17577C5-3570-0972-C1DE-D1EEAFFE01D6}"/>
              </a:ext>
            </a:extLst>
          </p:cNvPr>
          <p:cNvSpPr txBox="1"/>
          <p:nvPr/>
        </p:nvSpPr>
        <p:spPr>
          <a:xfrm flipH="1">
            <a:off x="4653107" y="5936890"/>
            <a:ext cx="2588342"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Test Engineer:</a:t>
            </a:r>
            <a:endParaRPr lang="en-US" sz="4400" dirty="0">
              <a:solidFill>
                <a:srgbClr val="FFFFFF"/>
              </a:solidFill>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E099C1D5-8C97-B25C-B9BB-1003E8B4BD16}"/>
              </a:ext>
            </a:extLst>
          </p:cNvPr>
          <p:cNvSpPr txBox="1"/>
          <p:nvPr/>
        </p:nvSpPr>
        <p:spPr>
          <a:xfrm flipH="1">
            <a:off x="7241449" y="5965196"/>
            <a:ext cx="49505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AwesomeJobForTester</a:t>
            </a:r>
            <a:endParaRPr lang="en-US" sz="4400" b="1" dirty="0">
              <a:solidFill>
                <a:srgbClr val="FFFFFF"/>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5"/>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1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7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2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32" name="!!Blue plug">
            <a:extLst>
              <a:ext uri="{FF2B5EF4-FFF2-40B4-BE49-F238E27FC236}">
                <a16:creationId xmlns:a16="http://schemas.microsoft.com/office/drawing/2014/main" id="{2E91E71E-B0F5-917B-EDC9-0E879F4585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22889" y="-1451429"/>
            <a:ext cx="6110232" cy="8343061"/>
          </a:xfrm>
          <a:prstGeom prst="rect">
            <a:avLst/>
          </a:prstGeom>
        </p:spPr>
      </p:pic>
      <p:sp>
        <p:nvSpPr>
          <p:cNvPr id="37" name="!!Line5">
            <a:extLst>
              <a:ext uri="{FF2B5EF4-FFF2-40B4-BE49-F238E27FC236}">
                <a16:creationId xmlns:a16="http://schemas.microsoft.com/office/drawing/2014/main" id="{70E42E45-B675-441C-C87F-E560CCC8BFC6}"/>
              </a:ext>
            </a:extLst>
          </p:cNvPr>
          <p:cNvSpPr txBox="1"/>
          <p:nvPr/>
        </p:nvSpPr>
        <p:spPr>
          <a:xfrm>
            <a:off x="8263991" y="-1151951"/>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104975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1049757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1108597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11668555"/>
            <a:ext cx="604346" cy="330502"/>
          </a:xfrm>
          <a:prstGeom prst="rect">
            <a:avLst/>
          </a:prstGeom>
        </p:spPr>
      </p:pic>
    </p:spTree>
    <p:extLst>
      <p:ext uri="{BB962C8B-B14F-4D97-AF65-F5344CB8AC3E}">
        <p14:creationId xmlns:p14="http://schemas.microsoft.com/office/powerpoint/2010/main" val="623483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7456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7456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7456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724991"/>
            <a:ext cx="594903" cy="330502"/>
          </a:xfrm>
          <a:prstGeom prst="rect">
            <a:avLst/>
          </a:prstGeom>
        </p:spPr>
      </p:pic>
      <p:pic>
        <p:nvPicPr>
          <p:cNvPr id="15" name="!!Lemonade" descr="See the source image">
            <a:extLst>
              <a:ext uri="{FF2B5EF4-FFF2-40B4-BE49-F238E27FC236}">
                <a16:creationId xmlns:a16="http://schemas.microsoft.com/office/drawing/2014/main" id="{A519D822-093A-1DD5-3592-679BD4054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409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7" name="!!Line6">
            <a:extLst>
              <a:ext uri="{FF2B5EF4-FFF2-40B4-BE49-F238E27FC236}">
                <a16:creationId xmlns:a16="http://schemas.microsoft.com/office/drawing/2014/main" id="{B1D77F54-902D-E668-3E01-99314AC5EB38}"/>
              </a:ext>
            </a:extLst>
          </p:cNvPr>
          <p:cNvSpPr txBox="1"/>
          <p:nvPr/>
        </p:nvSpPr>
        <p:spPr>
          <a:xfrm>
            <a:off x="13160862"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7634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6095999"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609600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112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3951948"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57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263392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2157963"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it’s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909"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3727941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3" name="!!Burnout summary 1">
            <a:extLst>
              <a:ext uri="{FF2B5EF4-FFF2-40B4-BE49-F238E27FC236}">
                <a16:creationId xmlns:a16="http://schemas.microsoft.com/office/drawing/2014/main" id="{BE9460D3-EC63-261F-DAE8-E6C0083B362E}"/>
              </a:ext>
            </a:extLst>
          </p:cNvPr>
          <p:cNvSpPr txBox="1"/>
          <p:nvPr/>
        </p:nvSpPr>
        <p:spPr>
          <a:xfrm>
            <a:off x="-4538353" y="189197"/>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8" name="!!Burnout summary 2">
            <a:extLst>
              <a:ext uri="{FF2B5EF4-FFF2-40B4-BE49-F238E27FC236}">
                <a16:creationId xmlns:a16="http://schemas.microsoft.com/office/drawing/2014/main" id="{06F5B354-65E9-50B5-AE58-9016340A6EF7}"/>
              </a:ext>
            </a:extLst>
          </p:cNvPr>
          <p:cNvSpPr txBox="1"/>
          <p:nvPr/>
        </p:nvSpPr>
        <p:spPr>
          <a:xfrm>
            <a:off x="-4538354" y="714176"/>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10" name="!!Burnout summary 3">
            <a:extLst>
              <a:ext uri="{FF2B5EF4-FFF2-40B4-BE49-F238E27FC236}">
                <a16:creationId xmlns:a16="http://schemas.microsoft.com/office/drawing/2014/main" id="{685F9159-CB6D-142C-5DE6-88398E3EE0EE}"/>
              </a:ext>
            </a:extLst>
          </p:cNvPr>
          <p:cNvSpPr txBox="1"/>
          <p:nvPr/>
        </p:nvSpPr>
        <p:spPr>
          <a:xfrm>
            <a:off x="-4538354" y="1241873"/>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15" name="!!Burnout Link">
            <a:extLst>
              <a:ext uri="{FF2B5EF4-FFF2-40B4-BE49-F238E27FC236}">
                <a16:creationId xmlns:a16="http://schemas.microsoft.com/office/drawing/2014/main" id="{EF539756-6E25-897C-94B8-2A97951888EF}"/>
              </a:ext>
            </a:extLst>
          </p:cNvPr>
          <p:cNvSpPr txBox="1"/>
          <p:nvPr/>
        </p:nvSpPr>
        <p:spPr>
          <a:xfrm>
            <a:off x="1123581" y="-1083103"/>
            <a:ext cx="5153810" cy="461665"/>
          </a:xfrm>
          <a:prstGeom prst="rect">
            <a:avLst/>
          </a:prstGeom>
          <a:noFill/>
        </p:spPr>
        <p:txBody>
          <a:bodyPr wrap="square" rtlCol="0">
            <a:spAutoFit/>
          </a:bodyPr>
          <a:lstStyle/>
          <a:p>
            <a:r>
              <a:rPr lang="en-US" sz="2400" dirty="0">
                <a:solidFill>
                  <a:schemeClr val="bg1">
                    <a:lumMod val="95000"/>
                  </a:schemeClr>
                </a:solidFill>
                <a:latin typeface="Roboto" panose="02000000000000000000" pitchFamily="2" charset="0"/>
                <a:ea typeface="Roboto" panose="02000000000000000000" pitchFamily="2" charset="0"/>
              </a:rPr>
              <a:t>https://</a:t>
            </a:r>
            <a:r>
              <a:rPr lang="en-US" sz="2400" dirty="0">
                <a:solidFill>
                  <a:schemeClr val="bg1">
                    <a:lumMod val="95000"/>
                  </a:schemeClr>
                </a:solidFill>
                <a:latin typeface="Roboto Black" panose="02000000000000000000" pitchFamily="2" charset="0"/>
                <a:ea typeface="Roboto Black" panose="02000000000000000000" pitchFamily="2" charset="0"/>
              </a:rPr>
              <a:t>bit.ly/</a:t>
            </a:r>
            <a:r>
              <a:rPr lang="en-US" sz="2400" b="1" dirty="0">
                <a:solidFill>
                  <a:schemeClr val="bg1">
                    <a:lumMod val="95000"/>
                  </a:schemeClr>
                </a:solidFill>
                <a:latin typeface="Roboto Black" panose="02000000000000000000" pitchFamily="2" charset="0"/>
                <a:ea typeface="Roboto Black" panose="02000000000000000000" pitchFamily="2" charset="0"/>
              </a:rPr>
              <a:t>BurnoutTalk</a:t>
            </a:r>
            <a:endParaRPr lang="en-US" sz="24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89646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4856927" y="4190710"/>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8" name="!!Burnout summary 1">
            <a:extLst>
              <a:ext uri="{FF2B5EF4-FFF2-40B4-BE49-F238E27FC236}">
                <a16:creationId xmlns:a16="http://schemas.microsoft.com/office/drawing/2014/main" id="{C2A840C7-CBA2-EC1E-847A-8B7D98977FDD}"/>
              </a:ext>
            </a:extLst>
          </p:cNvPr>
          <p:cNvSpPr txBox="1"/>
          <p:nvPr/>
        </p:nvSpPr>
        <p:spPr>
          <a:xfrm>
            <a:off x="411020" y="1999659"/>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23" name="!!Burnout summary 2">
            <a:extLst>
              <a:ext uri="{FF2B5EF4-FFF2-40B4-BE49-F238E27FC236}">
                <a16:creationId xmlns:a16="http://schemas.microsoft.com/office/drawing/2014/main" id="{338E8285-EE70-0EC8-63B3-5C4B9C46264D}"/>
              </a:ext>
            </a:extLst>
          </p:cNvPr>
          <p:cNvSpPr txBox="1"/>
          <p:nvPr/>
        </p:nvSpPr>
        <p:spPr>
          <a:xfrm>
            <a:off x="411019" y="2524638"/>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24" name="!!Burnout summary 3">
            <a:extLst>
              <a:ext uri="{FF2B5EF4-FFF2-40B4-BE49-F238E27FC236}">
                <a16:creationId xmlns:a16="http://schemas.microsoft.com/office/drawing/2014/main" id="{4D4EF8D3-E7B0-8DF6-8C1B-4A8E28C76798}"/>
              </a:ext>
            </a:extLst>
          </p:cNvPr>
          <p:cNvSpPr txBox="1"/>
          <p:nvPr/>
        </p:nvSpPr>
        <p:spPr>
          <a:xfrm>
            <a:off x="411019" y="3052335"/>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25" name="!!Burnout Link">
            <a:extLst>
              <a:ext uri="{FF2B5EF4-FFF2-40B4-BE49-F238E27FC236}">
                <a16:creationId xmlns:a16="http://schemas.microsoft.com/office/drawing/2014/main" id="{8AEE236E-2746-A98C-C370-9B4ECAB9620C}"/>
              </a:ext>
            </a:extLst>
          </p:cNvPr>
          <p:cNvSpPr txBox="1"/>
          <p:nvPr/>
        </p:nvSpPr>
        <p:spPr>
          <a:xfrm>
            <a:off x="425187" y="1017099"/>
            <a:ext cx="5153810" cy="584775"/>
          </a:xfrm>
          <a:prstGeom prst="rect">
            <a:avLst/>
          </a:prstGeom>
          <a:noFill/>
        </p:spPr>
        <p:txBody>
          <a:bodyPr wrap="square" rtlCol="0">
            <a:spAutoFit/>
          </a:bodyPr>
          <a:lstStyle/>
          <a:p>
            <a:r>
              <a:rPr lang="en-US" sz="3200" dirty="0">
                <a:solidFill>
                  <a:schemeClr val="bg1">
                    <a:lumMod val="95000"/>
                  </a:schemeClr>
                </a:solidFill>
                <a:latin typeface="Roboto" panose="02000000000000000000" pitchFamily="2" charset="0"/>
                <a:ea typeface="Roboto" panose="02000000000000000000" pitchFamily="2" charset="0"/>
              </a:rPr>
              <a:t>https://</a:t>
            </a:r>
            <a:r>
              <a:rPr lang="en-US" sz="3200" dirty="0">
                <a:solidFill>
                  <a:schemeClr val="bg1">
                    <a:lumMod val="95000"/>
                  </a:schemeClr>
                </a:solidFill>
                <a:latin typeface="Roboto Black" panose="02000000000000000000" pitchFamily="2" charset="0"/>
                <a:ea typeface="Roboto Black" panose="02000000000000000000" pitchFamily="2" charset="0"/>
              </a:rPr>
              <a:t>bit.ly/</a:t>
            </a:r>
            <a:r>
              <a:rPr lang="en-US" sz="3200" b="1" dirty="0">
                <a:solidFill>
                  <a:schemeClr val="bg1">
                    <a:lumMod val="95000"/>
                  </a:schemeClr>
                </a:solidFill>
                <a:latin typeface="Roboto Black" panose="02000000000000000000" pitchFamily="2" charset="0"/>
                <a:ea typeface="Roboto Black" panose="02000000000000000000" pitchFamily="2" charset="0"/>
              </a:rPr>
              <a:t>BurnoutTalk</a:t>
            </a:r>
            <a:endParaRPr lang="en-US" sz="32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5664174" y="4819859"/>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4819859"/>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5664174" y="537053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370538"/>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5664174" y="5918133"/>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918133"/>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7020740"/>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0133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5" grpId="0"/>
      <p:bldP spid="1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4856927" y="4190710"/>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8" name="!!Burnout summary 1">
            <a:extLst>
              <a:ext uri="{FF2B5EF4-FFF2-40B4-BE49-F238E27FC236}">
                <a16:creationId xmlns:a16="http://schemas.microsoft.com/office/drawing/2014/main" id="{C2A840C7-CBA2-EC1E-847A-8B7D98977FDD}"/>
              </a:ext>
            </a:extLst>
          </p:cNvPr>
          <p:cNvSpPr txBox="1"/>
          <p:nvPr/>
        </p:nvSpPr>
        <p:spPr>
          <a:xfrm>
            <a:off x="411020" y="1999659"/>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23" name="!!Burnout summary 2">
            <a:extLst>
              <a:ext uri="{FF2B5EF4-FFF2-40B4-BE49-F238E27FC236}">
                <a16:creationId xmlns:a16="http://schemas.microsoft.com/office/drawing/2014/main" id="{338E8285-EE70-0EC8-63B3-5C4B9C46264D}"/>
              </a:ext>
            </a:extLst>
          </p:cNvPr>
          <p:cNvSpPr txBox="1"/>
          <p:nvPr/>
        </p:nvSpPr>
        <p:spPr>
          <a:xfrm>
            <a:off x="411019" y="2524638"/>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24" name="!!Burnout summary 3">
            <a:extLst>
              <a:ext uri="{FF2B5EF4-FFF2-40B4-BE49-F238E27FC236}">
                <a16:creationId xmlns:a16="http://schemas.microsoft.com/office/drawing/2014/main" id="{4D4EF8D3-E7B0-8DF6-8C1B-4A8E28C76798}"/>
              </a:ext>
            </a:extLst>
          </p:cNvPr>
          <p:cNvSpPr txBox="1"/>
          <p:nvPr/>
        </p:nvSpPr>
        <p:spPr>
          <a:xfrm>
            <a:off x="411019" y="3052335"/>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25" name="!!Burnout Link">
            <a:extLst>
              <a:ext uri="{FF2B5EF4-FFF2-40B4-BE49-F238E27FC236}">
                <a16:creationId xmlns:a16="http://schemas.microsoft.com/office/drawing/2014/main" id="{8AEE236E-2746-A98C-C370-9B4ECAB9620C}"/>
              </a:ext>
            </a:extLst>
          </p:cNvPr>
          <p:cNvSpPr txBox="1"/>
          <p:nvPr/>
        </p:nvSpPr>
        <p:spPr>
          <a:xfrm>
            <a:off x="425187" y="1017099"/>
            <a:ext cx="5153810" cy="584775"/>
          </a:xfrm>
          <a:prstGeom prst="rect">
            <a:avLst/>
          </a:prstGeom>
          <a:noFill/>
        </p:spPr>
        <p:txBody>
          <a:bodyPr wrap="square" rtlCol="0">
            <a:spAutoFit/>
          </a:bodyPr>
          <a:lstStyle/>
          <a:p>
            <a:r>
              <a:rPr lang="en-US" sz="3200" dirty="0">
                <a:solidFill>
                  <a:schemeClr val="bg1">
                    <a:lumMod val="95000"/>
                  </a:schemeClr>
                </a:solidFill>
                <a:latin typeface="Roboto" panose="02000000000000000000" pitchFamily="2" charset="0"/>
                <a:ea typeface="Roboto" panose="02000000000000000000" pitchFamily="2" charset="0"/>
              </a:rPr>
              <a:t>https://</a:t>
            </a:r>
            <a:r>
              <a:rPr lang="en-US" sz="3200" dirty="0">
                <a:solidFill>
                  <a:schemeClr val="bg1">
                    <a:lumMod val="95000"/>
                  </a:schemeClr>
                </a:solidFill>
                <a:latin typeface="Roboto Black" panose="02000000000000000000" pitchFamily="2" charset="0"/>
                <a:ea typeface="Roboto Black" panose="02000000000000000000" pitchFamily="2" charset="0"/>
              </a:rPr>
              <a:t>bit.ly/</a:t>
            </a:r>
            <a:r>
              <a:rPr lang="en-US" sz="3200" b="1" dirty="0">
                <a:solidFill>
                  <a:schemeClr val="bg1">
                    <a:lumMod val="95000"/>
                  </a:schemeClr>
                </a:solidFill>
                <a:latin typeface="Roboto Black" panose="02000000000000000000" pitchFamily="2" charset="0"/>
                <a:ea typeface="Roboto Black" panose="02000000000000000000" pitchFamily="2" charset="0"/>
              </a:rPr>
              <a:t>BurnoutTalk</a:t>
            </a:r>
            <a:endParaRPr lang="en-US" sz="32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5664174" y="4819859"/>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4819859"/>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5664174" y="537053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370538"/>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5664174" y="5918133"/>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918133"/>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7020740"/>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
        <p:nvSpPr>
          <p:cNvPr id="26" name="Rectangle: Rounded Corners 25">
            <a:extLst>
              <a:ext uri="{FF2B5EF4-FFF2-40B4-BE49-F238E27FC236}">
                <a16:creationId xmlns:a16="http://schemas.microsoft.com/office/drawing/2014/main" id="{95D95C55-6E9F-D92E-5CF4-32C734A6A74A}"/>
              </a:ext>
            </a:extLst>
          </p:cNvPr>
          <p:cNvSpPr/>
          <p:nvPr/>
        </p:nvSpPr>
        <p:spPr>
          <a:xfrm>
            <a:off x="23826" y="5630394"/>
            <a:ext cx="12166319" cy="1256853"/>
          </a:xfrm>
          <a:prstGeom prst="roundRect">
            <a:avLst>
              <a:gd name="adj" fmla="val 8737"/>
            </a:avLst>
          </a:prstGeom>
          <a:solidFill>
            <a:srgbClr val="2D3E50"/>
          </a:solid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A020021-20A9-960E-BF4A-2E681BFC4F09}"/>
              </a:ext>
            </a:extLst>
          </p:cNvPr>
          <p:cNvSpPr txBox="1"/>
          <p:nvPr/>
        </p:nvSpPr>
        <p:spPr>
          <a:xfrm flipH="1">
            <a:off x="191360" y="5515955"/>
            <a:ext cx="4809663" cy="769441"/>
          </a:xfrm>
          <a:prstGeom prst="rect">
            <a:avLst/>
          </a:prstGeom>
          <a:noFill/>
        </p:spPr>
        <p:txBody>
          <a:bodyPr wrap="square" rtlCol="0">
            <a:spAutoFit/>
          </a:bodyPr>
          <a:lstStyle/>
          <a:p>
            <a:pPr algn="ctr"/>
            <a:r>
              <a:rPr lang="en-US" sz="4400" dirty="0">
                <a:solidFill>
                  <a:srgbClr val="FFFFFF"/>
                </a:solidFill>
                <a:latin typeface="Roboto Black" panose="02000000000000000000" pitchFamily="2" charset="0"/>
                <a:ea typeface="Roboto Black" panose="02000000000000000000" pitchFamily="2" charset="0"/>
              </a:rPr>
              <a:t> I’m hiring!</a:t>
            </a:r>
          </a:p>
        </p:txBody>
      </p:sp>
      <p:sp>
        <p:nvSpPr>
          <p:cNvPr id="28" name="TextBox 27">
            <a:extLst>
              <a:ext uri="{FF2B5EF4-FFF2-40B4-BE49-F238E27FC236}">
                <a16:creationId xmlns:a16="http://schemas.microsoft.com/office/drawing/2014/main" id="{9AF27A86-8254-9823-E532-86DC0FEF24B8}"/>
              </a:ext>
            </a:extLst>
          </p:cNvPr>
          <p:cNvSpPr txBox="1"/>
          <p:nvPr/>
        </p:nvSpPr>
        <p:spPr>
          <a:xfrm flipH="1">
            <a:off x="5342161" y="5674146"/>
            <a:ext cx="1899288"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Developer:</a:t>
            </a:r>
            <a:endParaRPr lang="en-US" sz="4400" dirty="0">
              <a:solidFill>
                <a:srgbClr val="FFFFFF"/>
              </a:solidFill>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5FFBF0F3-CA45-FD02-F920-5538B0498BE3}"/>
              </a:ext>
            </a:extLst>
          </p:cNvPr>
          <p:cNvSpPr txBox="1"/>
          <p:nvPr/>
        </p:nvSpPr>
        <p:spPr>
          <a:xfrm flipH="1">
            <a:off x="7241449" y="5702452"/>
            <a:ext cx="50144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AwesomeJobForDevs</a:t>
            </a:r>
            <a:endParaRPr lang="en-US" sz="4400" b="1" dirty="0">
              <a:solidFill>
                <a:srgbClr val="FFFFFF"/>
              </a:solidFill>
              <a:latin typeface="Roboto" panose="02000000000000000000" pitchFamily="2" charset="0"/>
              <a:ea typeface="Roboto" panose="02000000000000000000" pitchFamily="2" charset="0"/>
            </a:endParaRPr>
          </a:p>
        </p:txBody>
      </p:sp>
      <p:sp>
        <p:nvSpPr>
          <p:cNvPr id="30" name="TextBox 29">
            <a:extLst>
              <a:ext uri="{FF2B5EF4-FFF2-40B4-BE49-F238E27FC236}">
                <a16:creationId xmlns:a16="http://schemas.microsoft.com/office/drawing/2014/main" id="{64D11276-523E-E1B4-EBF9-5FC58516C68B}"/>
              </a:ext>
            </a:extLst>
          </p:cNvPr>
          <p:cNvSpPr txBox="1"/>
          <p:nvPr/>
        </p:nvSpPr>
        <p:spPr>
          <a:xfrm flipH="1">
            <a:off x="4653107" y="6239230"/>
            <a:ext cx="2588342" cy="523220"/>
          </a:xfrm>
          <a:prstGeom prst="rect">
            <a:avLst/>
          </a:prstGeom>
          <a:noFill/>
        </p:spPr>
        <p:txBody>
          <a:bodyPr wrap="square" rtlCol="0">
            <a:spAutoFit/>
          </a:bodyPr>
          <a:lstStyle/>
          <a:p>
            <a:pPr algn="r"/>
            <a:r>
              <a:rPr lang="en-US" sz="2800" dirty="0">
                <a:solidFill>
                  <a:srgbClr val="FFFFFF"/>
                </a:solidFill>
                <a:latin typeface="Roboto" panose="02000000000000000000" pitchFamily="2" charset="0"/>
                <a:ea typeface="Roboto" panose="02000000000000000000" pitchFamily="2" charset="0"/>
              </a:rPr>
              <a:t>Test Engineer:</a:t>
            </a:r>
            <a:endParaRPr lang="en-US" sz="4400" dirty="0">
              <a:solidFill>
                <a:srgbClr val="FFFFFF"/>
              </a:solidFill>
              <a:latin typeface="Roboto" panose="02000000000000000000" pitchFamily="2" charset="0"/>
              <a:ea typeface="Roboto" panose="02000000000000000000" pitchFamily="2" charset="0"/>
            </a:endParaRPr>
          </a:p>
        </p:txBody>
      </p:sp>
      <p:sp>
        <p:nvSpPr>
          <p:cNvPr id="31" name="TextBox 30">
            <a:extLst>
              <a:ext uri="{FF2B5EF4-FFF2-40B4-BE49-F238E27FC236}">
                <a16:creationId xmlns:a16="http://schemas.microsoft.com/office/drawing/2014/main" id="{3F1F1253-5792-73C8-B94E-2C96FBD29DAF}"/>
              </a:ext>
            </a:extLst>
          </p:cNvPr>
          <p:cNvSpPr txBox="1"/>
          <p:nvPr/>
        </p:nvSpPr>
        <p:spPr>
          <a:xfrm flipH="1">
            <a:off x="7241449" y="6267536"/>
            <a:ext cx="4950550" cy="523220"/>
          </a:xfrm>
          <a:prstGeom prst="rect">
            <a:avLst/>
          </a:prstGeom>
          <a:noFill/>
        </p:spPr>
        <p:txBody>
          <a:bodyPr wrap="square" rtlCol="0">
            <a:spAutoFit/>
          </a:bodyPr>
          <a:lstStyle/>
          <a:p>
            <a:r>
              <a:rPr lang="en-US" sz="2800" dirty="0">
                <a:solidFill>
                  <a:srgbClr val="FFFFFF"/>
                </a:solidFill>
                <a:latin typeface="Roboto" panose="02000000000000000000" pitchFamily="2" charset="0"/>
                <a:ea typeface="Roboto" panose="02000000000000000000" pitchFamily="2" charset="0"/>
              </a:rPr>
              <a:t>bit.ly/</a:t>
            </a:r>
            <a:r>
              <a:rPr lang="en-US" sz="2800" b="1" dirty="0" err="1">
                <a:solidFill>
                  <a:srgbClr val="FFFFFF"/>
                </a:solidFill>
                <a:latin typeface="Roboto" panose="02000000000000000000" pitchFamily="2" charset="0"/>
                <a:ea typeface="Roboto" panose="02000000000000000000" pitchFamily="2" charset="0"/>
              </a:rPr>
              <a:t>AwesomeJobForTester</a:t>
            </a:r>
            <a:endParaRPr lang="en-US" sz="4400" b="1" dirty="0">
              <a:solidFill>
                <a:srgbClr val="FFFFFF"/>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37003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99914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it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4961969"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4961969"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4961969"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84803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1043111"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1043111"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1043111"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Exhaust box">
            <a:extLst>
              <a:ext uri="{FF2B5EF4-FFF2-40B4-BE49-F238E27FC236}">
                <a16:creationId xmlns:a16="http://schemas.microsoft.com/office/drawing/2014/main" id="{9E00A637-EB3C-5BC7-2DD9-E098A2511FC4}"/>
              </a:ext>
            </a:extLst>
          </p:cNvPr>
          <p:cNvGrpSpPr/>
          <p:nvPr/>
        </p:nvGrpSpPr>
        <p:grpSpPr>
          <a:xfrm>
            <a:off x="678947" y="7024915"/>
            <a:ext cx="3169153" cy="1244145"/>
            <a:chOff x="3672188" y="5151724"/>
            <a:chExt cx="3169153" cy="1244145"/>
          </a:xfrm>
        </p:grpSpPr>
        <p:sp>
          <p:nvSpPr>
            <p:cNvPr id="8" name="Rectangle 7">
              <a:extLst>
                <a:ext uri="{FF2B5EF4-FFF2-40B4-BE49-F238E27FC236}">
                  <a16:creationId xmlns:a16="http://schemas.microsoft.com/office/drawing/2014/main" id="{89C5F0C9-95B8-27DA-CA6B-0CEDD2938FC8}"/>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B0806B1-E012-E609-1FF1-2E2DC61CB4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718629"/>
            <a:ext cx="3169153" cy="1244145"/>
            <a:chOff x="3672188" y="5151724"/>
            <a:chExt cx="3169153" cy="1244145"/>
          </a:xfrm>
        </p:grpSpPr>
        <p:sp>
          <p:nvSpPr>
            <p:cNvPr id="24" name="Rectangle 23">
              <a:extLst>
                <a:ext uri="{FF2B5EF4-FFF2-40B4-BE49-F238E27FC236}">
                  <a16:creationId xmlns:a16="http://schemas.microsoft.com/office/drawing/2014/main" id="{9900EBD4-B728-AC4C-1135-E464A127007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Cynic box">
            <a:extLst>
              <a:ext uri="{FF2B5EF4-FFF2-40B4-BE49-F238E27FC236}">
                <a16:creationId xmlns:a16="http://schemas.microsoft.com/office/drawing/2014/main" id="{A995D82B-F85D-A9A2-7128-1FDFBE98BD41}"/>
              </a:ext>
            </a:extLst>
          </p:cNvPr>
          <p:cNvGrpSpPr/>
          <p:nvPr/>
        </p:nvGrpSpPr>
        <p:grpSpPr>
          <a:xfrm>
            <a:off x="4238493" y="6995887"/>
            <a:ext cx="3543124" cy="1225096"/>
            <a:chOff x="3491214" y="5170774"/>
            <a:chExt cx="3543124" cy="1225096"/>
          </a:xfrm>
        </p:grpSpPr>
        <p:sp>
          <p:nvSpPr>
            <p:cNvPr id="35" name="Rectangle 34">
              <a:extLst>
                <a:ext uri="{FF2B5EF4-FFF2-40B4-BE49-F238E27FC236}">
                  <a16:creationId xmlns:a16="http://schemas.microsoft.com/office/drawing/2014/main" id="{E7BEA560-0741-766B-C1CE-0EF0CFE2E9D2}"/>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3B2D203-3A94-EA5C-8C75-E2156E208A8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6995885"/>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718629"/>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15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Exhaust box">
            <a:extLst>
              <a:ext uri="{FF2B5EF4-FFF2-40B4-BE49-F238E27FC236}">
                <a16:creationId xmlns:a16="http://schemas.microsoft.com/office/drawing/2014/main" id="{C574D4B9-6E6C-5968-F3BB-75BA26820113}"/>
              </a:ext>
            </a:extLst>
          </p:cNvPr>
          <p:cNvGrpSpPr/>
          <p:nvPr/>
        </p:nvGrpSpPr>
        <p:grpSpPr>
          <a:xfrm>
            <a:off x="678947" y="5326740"/>
            <a:ext cx="3169153" cy="1244145"/>
            <a:chOff x="3672188" y="5151724"/>
            <a:chExt cx="3169153" cy="1244145"/>
          </a:xfrm>
        </p:grpSpPr>
        <p:sp>
          <p:nvSpPr>
            <p:cNvPr id="17" name="Rectangle 16">
              <a:extLst>
                <a:ext uri="{FF2B5EF4-FFF2-40B4-BE49-F238E27FC236}">
                  <a16:creationId xmlns:a16="http://schemas.microsoft.com/office/drawing/2014/main" id="{8307238A-469F-2372-E745-313001240C9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B1CCC84-F65E-914A-E18F-837567F1CE8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Cynic box">
            <a:extLst>
              <a:ext uri="{FF2B5EF4-FFF2-40B4-BE49-F238E27FC236}">
                <a16:creationId xmlns:a16="http://schemas.microsoft.com/office/drawing/2014/main" id="{4B1F6840-8269-4ECF-F72A-F523CA631A64}"/>
              </a:ext>
            </a:extLst>
          </p:cNvPr>
          <p:cNvGrpSpPr/>
          <p:nvPr/>
        </p:nvGrpSpPr>
        <p:grpSpPr>
          <a:xfrm>
            <a:off x="4238493" y="10203547"/>
            <a:ext cx="3543124" cy="1225096"/>
            <a:chOff x="3491214" y="5170774"/>
            <a:chExt cx="3543124" cy="1225096"/>
          </a:xfrm>
        </p:grpSpPr>
        <p:sp>
          <p:nvSpPr>
            <p:cNvPr id="30" name="Rectangle 29">
              <a:extLst>
                <a:ext uri="{FF2B5EF4-FFF2-40B4-BE49-F238E27FC236}">
                  <a16:creationId xmlns:a16="http://schemas.microsoft.com/office/drawing/2014/main" id="{D0DE6E99-93AC-BBD7-725D-9B0EAAD9CB84}"/>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3328E565-EB70-B57E-5804-62102EEA73ED}"/>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Efficacy box">
            <a:extLst>
              <a:ext uri="{FF2B5EF4-FFF2-40B4-BE49-F238E27FC236}">
                <a16:creationId xmlns:a16="http://schemas.microsoft.com/office/drawing/2014/main" id="{98B64BA8-75DE-1042-53B3-83F1B3AD4025}"/>
              </a:ext>
            </a:extLst>
          </p:cNvPr>
          <p:cNvGrpSpPr/>
          <p:nvPr/>
        </p:nvGrpSpPr>
        <p:grpSpPr>
          <a:xfrm>
            <a:off x="12976876" y="5718629"/>
            <a:ext cx="3656499" cy="1225096"/>
            <a:chOff x="3540997" y="5170774"/>
            <a:chExt cx="3300345" cy="1225096"/>
          </a:xfrm>
        </p:grpSpPr>
        <p:sp>
          <p:nvSpPr>
            <p:cNvPr id="46" name="Rectangle 45">
              <a:extLst>
                <a:ext uri="{FF2B5EF4-FFF2-40B4-BE49-F238E27FC236}">
                  <a16:creationId xmlns:a16="http://schemas.microsoft.com/office/drawing/2014/main" id="{1121AADE-B440-D40A-9D03-2FC52DD2B070}"/>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79CBAAB0-DE3D-EF7B-DA4B-0F17D7555D6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grpSp>
        <p:nvGrpSpPr>
          <p:cNvPr id="2" name="!!Exhaust box">
            <a:extLst>
              <a:ext uri="{FF2B5EF4-FFF2-40B4-BE49-F238E27FC236}">
                <a16:creationId xmlns:a16="http://schemas.microsoft.com/office/drawing/2014/main" id="{C9130A38-54C1-4086-0524-F7D7976F55EA}"/>
              </a:ext>
            </a:extLst>
          </p:cNvPr>
          <p:cNvGrpSpPr/>
          <p:nvPr/>
        </p:nvGrpSpPr>
        <p:grpSpPr>
          <a:xfrm>
            <a:off x="678947" y="7590969"/>
            <a:ext cx="3169153" cy="1244145"/>
            <a:chOff x="3672188" y="5151724"/>
            <a:chExt cx="3169153" cy="1244145"/>
          </a:xfrm>
        </p:grpSpPr>
        <p:sp>
          <p:nvSpPr>
            <p:cNvPr id="3" name="Rectangle 2">
              <a:extLst>
                <a:ext uri="{FF2B5EF4-FFF2-40B4-BE49-F238E27FC236}">
                  <a16:creationId xmlns:a16="http://schemas.microsoft.com/office/drawing/2014/main" id="{A7489291-AF2B-1B08-6CD4-E4D5D5D2781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A265AC-BA4D-C568-BF8F-CD0B4CB924C8}"/>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7"/>
            <a:ext cx="5245100" cy="1068120"/>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200329"/>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11424356" y="4324373"/>
            <a:ext cx="645707"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
        <p:nvSpPr>
          <p:cNvPr id="7" name="Rectangle: Rounded Corners 6">
            <a:extLst>
              <a:ext uri="{FF2B5EF4-FFF2-40B4-BE49-F238E27FC236}">
                <a16:creationId xmlns:a16="http://schemas.microsoft.com/office/drawing/2014/main" id="{825F3982-1BFE-32F4-F141-B75359EF248D}"/>
              </a:ext>
            </a:extLst>
          </p:cNvPr>
          <p:cNvSpPr/>
          <p:nvPr/>
        </p:nvSpPr>
        <p:spPr bwMode="auto">
          <a:xfrm>
            <a:off x="7086029" y="2647972"/>
            <a:ext cx="1245171" cy="126927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58797661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pic>
        <p:nvPicPr>
          <p:cNvPr id="3" name="!!Score summary">
            <a:extLst>
              <a:ext uri="{FF2B5EF4-FFF2-40B4-BE49-F238E27FC236}">
                <a16:creationId xmlns:a16="http://schemas.microsoft.com/office/drawing/2014/main" id="{B34D0EE0-7871-2662-0EFF-C41F0AD26753}"/>
              </a:ext>
            </a:extLst>
          </p:cNvPr>
          <p:cNvPicPr>
            <a:picLocks noChangeAspect="1"/>
          </p:cNvPicPr>
          <p:nvPr/>
        </p:nvPicPr>
        <p:blipFill>
          <a:blip r:embed="rId4"/>
          <a:stretch>
            <a:fillRect/>
          </a:stretch>
        </p:blipFill>
        <p:spPr>
          <a:xfrm>
            <a:off x="1804390" y="130380"/>
            <a:ext cx="1053589" cy="322288"/>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7"/>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12669"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Exhaust box">
            <a:extLst>
              <a:ext uri="{FF2B5EF4-FFF2-40B4-BE49-F238E27FC236}">
                <a16:creationId xmlns:a16="http://schemas.microsoft.com/office/drawing/2014/main" id="{BE16FA72-354F-D9AC-83C5-30202734B3EB}"/>
              </a:ext>
            </a:extLst>
          </p:cNvPr>
          <p:cNvGrpSpPr/>
          <p:nvPr/>
        </p:nvGrpSpPr>
        <p:grpSpPr>
          <a:xfrm>
            <a:off x="6202979" y="9487403"/>
            <a:ext cx="3169153" cy="1244145"/>
            <a:chOff x="3672188" y="5151724"/>
            <a:chExt cx="3169153" cy="1244145"/>
          </a:xfrm>
        </p:grpSpPr>
        <p:sp>
          <p:nvSpPr>
            <p:cNvPr id="5" name="Rectangle 4">
              <a:extLst>
                <a:ext uri="{FF2B5EF4-FFF2-40B4-BE49-F238E27FC236}">
                  <a16:creationId xmlns:a16="http://schemas.microsoft.com/office/drawing/2014/main" id="{DDB12AB3-C061-0524-6CDA-67BF7BBE238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1028E17-FE5A-17AD-3C05-510BF36E1CB4}"/>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75543"/>
            <a:ext cx="8198550" cy="34356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86FC3E2-5E2E-BC23-63C5-2F58815EB931}"/>
              </a:ext>
            </a:extLst>
          </p:cNvPr>
          <p:cNvGrpSpPr/>
          <p:nvPr/>
        </p:nvGrpSpPr>
        <p:grpSpPr>
          <a:xfrm>
            <a:off x="6202979" y="5525003"/>
            <a:ext cx="3169153" cy="1244145"/>
            <a:chOff x="3672188" y="5151724"/>
            <a:chExt cx="3169153" cy="1244145"/>
          </a:xfrm>
        </p:grpSpPr>
        <p:sp>
          <p:nvSpPr>
            <p:cNvPr id="14" name="Rectangle 13">
              <a:extLst>
                <a:ext uri="{FF2B5EF4-FFF2-40B4-BE49-F238E27FC236}">
                  <a16:creationId xmlns:a16="http://schemas.microsoft.com/office/drawing/2014/main" id="{7B50926B-50FD-95BF-E537-5493138ECC35}"/>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41D63D9-915D-CF8A-CF11-AD735404DE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84036"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Cynic box">
            <a:extLst>
              <a:ext uri="{FF2B5EF4-FFF2-40B4-BE49-F238E27FC236}">
                <a16:creationId xmlns:a16="http://schemas.microsoft.com/office/drawing/2014/main" id="{50542669-60A2-2866-2426-711FC8916657}"/>
              </a:ext>
            </a:extLst>
          </p:cNvPr>
          <p:cNvGrpSpPr/>
          <p:nvPr/>
        </p:nvGrpSpPr>
        <p:grpSpPr>
          <a:xfrm>
            <a:off x="5824028" y="5632904"/>
            <a:ext cx="3543124" cy="1225096"/>
            <a:chOff x="3491214" y="5170774"/>
            <a:chExt cx="3543124" cy="1225096"/>
          </a:xfrm>
        </p:grpSpPr>
        <p:sp>
          <p:nvSpPr>
            <p:cNvPr id="5" name="Rectangle 4">
              <a:extLst>
                <a:ext uri="{FF2B5EF4-FFF2-40B4-BE49-F238E27FC236}">
                  <a16:creationId xmlns:a16="http://schemas.microsoft.com/office/drawing/2014/main" id="{7EE69295-1F48-CDCE-851C-E902D8B2663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186F81-5536-F92A-D4F0-0BAC05C54971}"/>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1" name="!!Cynic">
            <a:extLst>
              <a:ext uri="{FF2B5EF4-FFF2-40B4-BE49-F238E27FC236}">
                <a16:creationId xmlns:a16="http://schemas.microsoft.com/office/drawing/2014/main" id="{07AF513A-6628-377B-BA1C-DDC1049A4A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Cynic box">
            <a:extLst>
              <a:ext uri="{FF2B5EF4-FFF2-40B4-BE49-F238E27FC236}">
                <a16:creationId xmlns:a16="http://schemas.microsoft.com/office/drawing/2014/main" id="{12B5247D-D86C-002B-3720-6A59D0904B0C}"/>
              </a:ext>
            </a:extLst>
          </p:cNvPr>
          <p:cNvGrpSpPr/>
          <p:nvPr/>
        </p:nvGrpSpPr>
        <p:grpSpPr>
          <a:xfrm>
            <a:off x="3480878" y="5632904"/>
            <a:ext cx="3543124" cy="1225096"/>
            <a:chOff x="3491214" y="5170774"/>
            <a:chExt cx="3543124" cy="1225096"/>
          </a:xfrm>
        </p:grpSpPr>
        <p:sp>
          <p:nvSpPr>
            <p:cNvPr id="26" name="Rectangle 25">
              <a:extLst>
                <a:ext uri="{FF2B5EF4-FFF2-40B4-BE49-F238E27FC236}">
                  <a16:creationId xmlns:a16="http://schemas.microsoft.com/office/drawing/2014/main" id="{E3B484AB-0FEF-4102-6C4F-9F3C10CE54D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F15B725-FF43-2935-C051-B22F3782EF49}"/>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F0F25AD9-BD2E-A8E7-45AB-6E2C50972D9B}"/>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178E96E2-2780-FCEA-623B-BC91F1C645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6278BFE4-19D5-56D5-0DEA-80DCCBE25AA4}"/>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9E1EFECD-2DDE-1E77-8F26-CC9D9857C6E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80E9069-45E4-69BF-5BC0-6DCC10D44593}"/>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9B7783A2-858A-AD22-4DEC-D01E48766D8C}"/>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E2114505-9DB5-5D4C-6C46-ADFDD4676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DE51458B-B894-37F9-C5CB-26F3B63596EF}"/>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605919C4-09D9-54AF-B7A7-B95B441C23E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663D055-AA73-26D8-4DAE-5908BE9E148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50B1665E-8035-B5E1-007E-46DAE10CD872}"/>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70F3D01B-A8C4-0D85-EEC1-99329BFD0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07613065-295E-195D-7B19-6F0DCBEB9957}"/>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4193D44A-CD75-194F-4892-6CBE2520278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FF4F3D-D465-DEE9-C68F-7331BDD24FC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6743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25" name="!!Efficacy">
            <a:extLst>
              <a:ext uri="{FF2B5EF4-FFF2-40B4-BE49-F238E27FC236}">
                <a16:creationId xmlns:a16="http://schemas.microsoft.com/office/drawing/2014/main" id="{CAFA191E-8D08-1F35-6096-AB541FC920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7241799" y="68761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Efficacy box">
            <a:extLst>
              <a:ext uri="{FF2B5EF4-FFF2-40B4-BE49-F238E27FC236}">
                <a16:creationId xmlns:a16="http://schemas.microsoft.com/office/drawing/2014/main" id="{0247F08D-5533-15E7-E04B-6639C4B97422}"/>
              </a:ext>
            </a:extLst>
          </p:cNvPr>
          <p:cNvGrpSpPr/>
          <p:nvPr/>
        </p:nvGrpSpPr>
        <p:grpSpPr>
          <a:xfrm>
            <a:off x="7201094" y="9185729"/>
            <a:ext cx="3656499" cy="1225096"/>
            <a:chOff x="3540997" y="5170774"/>
            <a:chExt cx="3300345" cy="1225096"/>
          </a:xfrm>
        </p:grpSpPr>
        <p:sp>
          <p:nvSpPr>
            <p:cNvPr id="27" name="Rectangle 26">
              <a:extLst>
                <a:ext uri="{FF2B5EF4-FFF2-40B4-BE49-F238E27FC236}">
                  <a16:creationId xmlns:a16="http://schemas.microsoft.com/office/drawing/2014/main" id="{C3E13B18-2A65-9B48-AF2D-7B5454D6EA2B}"/>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8ECA27C9-D47A-6E27-4476-ACC0CC2FABD5}"/>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9" y="2685143"/>
            <a:ext cx="8921876" cy="31270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6"/>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Efficacy">
            <a:extLst>
              <a:ext uri="{FF2B5EF4-FFF2-40B4-BE49-F238E27FC236}">
                <a16:creationId xmlns:a16="http://schemas.microsoft.com/office/drawing/2014/main" id="{0D0C0D77-8EAE-0C23-E843-1BD4D462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62889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Efficacy box">
            <a:extLst>
              <a:ext uri="{FF2B5EF4-FFF2-40B4-BE49-F238E27FC236}">
                <a16:creationId xmlns:a16="http://schemas.microsoft.com/office/drawing/2014/main" id="{2163E323-C773-1842-D909-46E06A41C249}"/>
              </a:ext>
            </a:extLst>
          </p:cNvPr>
          <p:cNvGrpSpPr/>
          <p:nvPr/>
        </p:nvGrpSpPr>
        <p:grpSpPr>
          <a:xfrm>
            <a:off x="5588194" y="5718629"/>
            <a:ext cx="3656499" cy="1225096"/>
            <a:chOff x="3540997" y="5170774"/>
            <a:chExt cx="3300345" cy="1225096"/>
          </a:xfrm>
        </p:grpSpPr>
        <p:sp>
          <p:nvSpPr>
            <p:cNvPr id="10" name="Rectangle 9">
              <a:extLst>
                <a:ext uri="{FF2B5EF4-FFF2-40B4-BE49-F238E27FC236}">
                  <a16:creationId xmlns:a16="http://schemas.microsoft.com/office/drawing/2014/main" id="{D8346732-3025-4FFC-BBDA-473E0D4F56DD}"/>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AC684F2-2D06-18B6-F713-74AE88AC1A4C}"/>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25" name="!!Cynic">
            <a:extLst>
              <a:ext uri="{FF2B5EF4-FFF2-40B4-BE49-F238E27FC236}">
                <a16:creationId xmlns:a16="http://schemas.microsoft.com/office/drawing/2014/main" id="{57E632A2-E3C7-6CE4-51FF-3F12C68FF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948992" y="69160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Cynic box">
            <a:extLst>
              <a:ext uri="{FF2B5EF4-FFF2-40B4-BE49-F238E27FC236}">
                <a16:creationId xmlns:a16="http://schemas.microsoft.com/office/drawing/2014/main" id="{6646F546-666A-3F56-37F0-F89F5F77F529}"/>
              </a:ext>
            </a:extLst>
          </p:cNvPr>
          <p:cNvGrpSpPr/>
          <p:nvPr/>
        </p:nvGrpSpPr>
        <p:grpSpPr>
          <a:xfrm>
            <a:off x="3480878" y="9150804"/>
            <a:ext cx="3543124" cy="1225096"/>
            <a:chOff x="3491214" y="5170774"/>
            <a:chExt cx="3543124" cy="1225096"/>
          </a:xfrm>
        </p:grpSpPr>
        <p:sp>
          <p:nvSpPr>
            <p:cNvPr id="27" name="Rectangle 26">
              <a:extLst>
                <a:ext uri="{FF2B5EF4-FFF2-40B4-BE49-F238E27FC236}">
                  <a16:creationId xmlns:a16="http://schemas.microsoft.com/office/drawing/2014/main" id="{6AB4031A-729F-5A21-261F-26B75FE04F8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623461F-F1A9-FEC5-99C9-C902E2FA8C6F}"/>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pic>
        <p:nvPicPr>
          <p:cNvPr id="5" name="Picture 2" descr="See the source image">
            <a:extLst>
              <a:ext uri="{FF2B5EF4-FFF2-40B4-BE49-F238E27FC236}">
                <a16:creationId xmlns:a16="http://schemas.microsoft.com/office/drawing/2014/main" id="{1692262D-2686-88C7-2E65-6CE3221FF8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51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892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948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124209"/>
            <a:ext cx="1071211" cy="383471"/>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do not have time to do the work that must be done”</a:t>
            </a:r>
          </a:p>
        </p:txBody>
      </p:sp>
      <p:cxnSp>
        <p:nvCxnSpPr>
          <p:cNvPr id="4" name="Line 1">
            <a:extLst>
              <a:ext uri="{FF2B5EF4-FFF2-40B4-BE49-F238E27FC236}">
                <a16:creationId xmlns:a16="http://schemas.microsoft.com/office/drawing/2014/main" id="{AE4AC7DD-67E0-0C38-D733-B21EB9097DD5}"/>
              </a:ext>
            </a:extLst>
          </p:cNvPr>
          <p:cNvCxnSpPr>
            <a:cxnSpLocks/>
            <a:endCxn id="3" idx="1"/>
          </p:cNvCxnSpPr>
          <p:nvPr/>
        </p:nvCxnSpPr>
        <p:spPr>
          <a:xfrm>
            <a:off x="4772354" y="3507680"/>
            <a:ext cx="1268113" cy="227908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51593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788618"/>
            <a:ext cx="1071211" cy="363570"/>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receive recognition from others for my work”</a:t>
            </a:r>
          </a:p>
        </p:txBody>
      </p:sp>
      <p:cxnSp>
        <p:nvCxnSpPr>
          <p:cNvPr id="4" name="Line 1">
            <a:extLst>
              <a:ext uri="{FF2B5EF4-FFF2-40B4-BE49-F238E27FC236}">
                <a16:creationId xmlns:a16="http://schemas.microsoft.com/office/drawing/2014/main" id="{AE4AC7DD-67E0-0C38-D733-B21EB9097DD5}"/>
              </a:ext>
            </a:extLst>
          </p:cNvPr>
          <p:cNvCxnSpPr>
            <a:cxnSpLocks/>
            <a:stCxn id="38" idx="3"/>
            <a:endCxn id="3" idx="1"/>
          </p:cNvCxnSpPr>
          <p:nvPr/>
        </p:nvCxnSpPr>
        <p:spPr>
          <a:xfrm>
            <a:off x="4772354" y="3970403"/>
            <a:ext cx="1268113" cy="181635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20841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4833647"/>
            <a:ext cx="1071211" cy="363570"/>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“My values and the organization’s values are alike”</a:t>
            </a:r>
          </a:p>
        </p:txBody>
      </p:sp>
      <p:cxnSp>
        <p:nvCxnSpPr>
          <p:cNvPr id="4" name="Line 1">
            <a:extLst>
              <a:ext uri="{FF2B5EF4-FFF2-40B4-BE49-F238E27FC236}">
                <a16:creationId xmlns:a16="http://schemas.microsoft.com/office/drawing/2014/main" id="{AE4AC7DD-67E0-0C38-D733-B21EB9097DD5}"/>
              </a:ext>
            </a:extLst>
          </p:cNvPr>
          <p:cNvCxnSpPr>
            <a:cxnSpLocks/>
            <a:stCxn id="38" idx="3"/>
            <a:endCxn id="3" idx="1"/>
          </p:cNvCxnSpPr>
          <p:nvPr/>
        </p:nvCxnSpPr>
        <p:spPr>
          <a:xfrm>
            <a:off x="4772354" y="5015432"/>
            <a:ext cx="1268113" cy="77132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0176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6">
            <a:extLst>
              <a:ext uri="{FF2B5EF4-FFF2-40B4-BE49-F238E27FC236}">
                <a16:creationId xmlns:a16="http://schemas.microsoft.com/office/drawing/2014/main" id="{C536ECEC-F703-8530-4A7A-CF1D5A3BE9AB}"/>
              </a:ext>
            </a:extLst>
          </p:cNvPr>
          <p:cNvPicPr>
            <a:picLocks noChangeAspect="1"/>
          </p:cNvPicPr>
          <p:nvPr/>
        </p:nvPicPr>
        <p:blipFill>
          <a:blip r:embed="rId10"/>
          <a:stretch>
            <a:fillRect/>
          </a:stretch>
        </p:blipFill>
        <p:spPr>
          <a:xfrm>
            <a:off x="10149116" y="5685050"/>
            <a:ext cx="930373" cy="426288"/>
          </a:xfrm>
          <a:prstGeom prst="rect">
            <a:avLst/>
          </a:prstGeom>
        </p:spPr>
      </p:pic>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1"/>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79EB1BC8-F790-9D6E-541D-9999AADD5227}"/>
              </a:ext>
            </a:extLst>
          </p:cNvPr>
          <p:cNvPicPr>
            <a:picLocks noChangeAspect="1"/>
          </p:cNvPicPr>
          <p:nvPr/>
        </p:nvPicPr>
        <p:blipFill>
          <a:blip r:embed="rId10"/>
          <a:stretch>
            <a:fillRect/>
          </a:stretch>
        </p:blipFill>
        <p:spPr>
          <a:xfrm>
            <a:off x="1282502" y="5722775"/>
            <a:ext cx="841728" cy="388564"/>
          </a:xfrm>
          <a:prstGeom prst="rect">
            <a:avLst/>
          </a:prstGeom>
        </p:spPr>
      </p:pic>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1"/>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0251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23215</TotalTime>
  <Words>13674</Words>
  <Application>Microsoft Office PowerPoint</Application>
  <PresentationFormat>Widescreen</PresentationFormat>
  <Paragraphs>1686</Paragraphs>
  <Slides>116</Slides>
  <Notes>116</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116</vt:i4>
      </vt:variant>
    </vt:vector>
  </HeadingPairs>
  <TitlesOfParts>
    <vt:vector size="125"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9</cp:revision>
  <dcterms:created xsi:type="dcterms:W3CDTF">2022-12-07T14:28:07Z</dcterms:created>
  <dcterms:modified xsi:type="dcterms:W3CDTF">2023-01-10T21:06:38Z</dcterms:modified>
</cp:coreProperties>
</file>